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77" r:id="rId2"/>
    <p:sldId id="457" r:id="rId3"/>
    <p:sldId id="502" r:id="rId4"/>
    <p:sldId id="467" r:id="rId5"/>
    <p:sldId id="505" r:id="rId6"/>
    <p:sldId id="516" r:id="rId7"/>
    <p:sldId id="520" r:id="rId8"/>
    <p:sldId id="506" r:id="rId9"/>
    <p:sldId id="514" r:id="rId10"/>
    <p:sldId id="507" r:id="rId11"/>
    <p:sldId id="522" r:id="rId12"/>
    <p:sldId id="519" r:id="rId13"/>
    <p:sldId id="512" r:id="rId14"/>
    <p:sldId id="517" r:id="rId15"/>
    <p:sldId id="518" r:id="rId16"/>
    <p:sldId id="523" r:id="rId17"/>
    <p:sldId id="521" r:id="rId18"/>
    <p:sldId id="515" r:id="rId19"/>
    <p:sldId id="378" r:id="rId2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32B11A9-24EA-2BE3-600F-5105B7F917E7}" name="Przymusiński Michał" initials="PM" userId="S::m.przymusinski@mc.gov.pl::0655370f-7963-4b38-86d1-47b5e5794d7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s-Płaza Katarzyna" initials="BK" lastIdx="6" clrIdx="0">
    <p:extLst>
      <p:ext uri="{19B8F6BF-5375-455C-9EA6-DF929625EA0E}">
        <p15:presenceInfo xmlns:p15="http://schemas.microsoft.com/office/powerpoint/2012/main" userId="S-1-5-21-3954371645-834304607-549911658-2303" providerId="AD"/>
      </p:ext>
    </p:extLst>
  </p:cmAuthor>
  <p:cmAuthor id="2" name="Gruca Kalina" initials="GK" lastIdx="7" clrIdx="1">
    <p:extLst>
      <p:ext uri="{19B8F6BF-5375-455C-9EA6-DF929625EA0E}">
        <p15:presenceInfo xmlns:p15="http://schemas.microsoft.com/office/powerpoint/2012/main" userId="S-1-5-21-3954371645-834304607-549911658-330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C65"/>
    <a:srgbClr val="4472C4"/>
    <a:srgbClr val="052D67"/>
    <a:srgbClr val="00B0F0"/>
    <a:srgbClr val="0A58C9"/>
    <a:srgbClr val="F5F7F9"/>
    <a:srgbClr val="EDF0F4"/>
    <a:srgbClr val="404040"/>
    <a:srgbClr val="F20000"/>
    <a:srgbClr val="3281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98F00B-F44B-A0C3-CB18-A26B97BB63DE}" v="1076" dt="2022-01-18T09:37:37.546"/>
    <p1510:client id="{4471E7DD-D9CC-BB56-C68B-0CC9C8EC8F31}" v="271" dt="2022-01-18T14:23:24.830"/>
    <p1510:client id="{63F6F9B7-3CC0-E884-CAA7-BE3DFEB75401}" v="1514" dt="2022-01-17T16:23:09.401"/>
    <p1510:client id="{92A7B7C2-E617-157F-923C-88415A6AE892}" v="390" dt="2022-01-19T14:00:36.991"/>
    <p1510:client id="{AC143205-8AAB-0DE2-E0AE-51A40271688D}" v="1945" dt="2022-01-18T14:50:08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Styl ciemny 1 — Ak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Styl jasny 2 — Ak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76380" autoAdjust="0"/>
  </p:normalViewPr>
  <p:slideViewPr>
    <p:cSldViewPr snapToGrid="0">
      <p:cViewPr varScale="1">
        <p:scale>
          <a:sx n="50" d="100"/>
          <a:sy n="50" d="100"/>
        </p:scale>
        <p:origin x="1020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46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CDB05-5670-43F0-AAFC-FA868A13E5ED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D74B0-3E07-4643-B46E-1A564C0603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1473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3384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7046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7457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1781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114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9466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3370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5859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9614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4670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2165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9069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3558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D74B0-3E07-4643-B46E-1A564C060320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0512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6677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1102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1635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137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941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6307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8264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083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368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8465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603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C530B-ABAD-43FE-9371-155AF525126F}" type="datetimeFigureOut">
              <a:rPr lang="pl-PL" smtClean="0"/>
              <a:t>27.07.2022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8BE39-6EFF-4070-9CB7-0060E7098F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5001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2C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180" y="380815"/>
            <a:ext cx="1739637" cy="172268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2265215"/>
            <a:ext cx="12192000" cy="2327569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pl-PL" sz="4800" b="1" dirty="0" smtClean="0">
                <a:solidFill>
                  <a:schemeClr val="bg1"/>
                </a:solidFill>
                <a:latin typeface="+mn-lt"/>
              </a:rPr>
              <a:t>Sprawozdanie roczne z realizacji </a:t>
            </a:r>
            <a:br>
              <a:rPr lang="pl-PL" sz="4800" b="1" dirty="0" smtClean="0">
                <a:solidFill>
                  <a:schemeClr val="bg1"/>
                </a:solidFill>
                <a:latin typeface="+mn-lt"/>
              </a:rPr>
            </a:br>
            <a:r>
              <a:rPr lang="pl-PL" sz="4800" b="1" dirty="0" smtClean="0">
                <a:solidFill>
                  <a:schemeClr val="bg1"/>
                </a:solidFill>
                <a:latin typeface="+mn-lt"/>
              </a:rPr>
              <a:t>Programu </a:t>
            </a:r>
            <a:r>
              <a:rPr lang="pl-PL" sz="4800" b="1" dirty="0">
                <a:solidFill>
                  <a:schemeClr val="bg1"/>
                </a:solidFill>
                <a:latin typeface="+mn-lt"/>
              </a:rPr>
              <a:t>Zintegrowanej Informatyzacji </a:t>
            </a:r>
            <a:r>
              <a:rPr lang="pl-PL" sz="4800" b="1" dirty="0" smtClean="0">
                <a:solidFill>
                  <a:schemeClr val="bg1"/>
                </a:solidFill>
                <a:latin typeface="+mn-lt"/>
              </a:rPr>
              <a:t>Państwa</a:t>
            </a:r>
            <a:endParaRPr lang="pl-PL" sz="4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312664" y="6153912"/>
            <a:ext cx="662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Departament Architektury Informacyjnej Państwa, lipiec 2022 r</a:t>
            </a:r>
            <a:r>
              <a:rPr lang="pl-PL" dirty="0" smtClean="0">
                <a:solidFill>
                  <a:srgbClr val="FFFF00"/>
                </a:solidFill>
              </a:rPr>
              <a:t>.</a:t>
            </a:r>
            <a:endParaRPr lang="pl-P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774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99437" y="1693278"/>
            <a:ext cx="11205265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endParaRPr lang="pl-PL" sz="2400" b="1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Rozkład projektów w czasie  </a:t>
            </a:r>
            <a:endParaRPr lang="pl-PL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845605"/>
              </p:ext>
            </p:extLst>
          </p:nvPr>
        </p:nvGraphicFramePr>
        <p:xfrm>
          <a:off x="1084296" y="2246360"/>
          <a:ext cx="10256253" cy="242417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352852"/>
                <a:gridCol w="1026668"/>
                <a:gridCol w="1065410"/>
                <a:gridCol w="1142894"/>
                <a:gridCol w="1075096"/>
                <a:gridCol w="958869"/>
                <a:gridCol w="978239"/>
                <a:gridCol w="794215"/>
                <a:gridCol w="862010"/>
              </a:tblGrid>
              <a:tr h="40402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 realizacji</a:t>
                      </a:r>
                      <a:endParaRPr lang="pl-PL" dirty="0"/>
                    </a:p>
                  </a:txBody>
                  <a:tcPr anchor="ctr"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402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2019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2022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2023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2024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2025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</a:rPr>
                        <a:t>2026</a:t>
                      </a:r>
                      <a:endParaRPr lang="pl-P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</a:t>
                      </a:r>
                      <a:r>
                        <a:rPr lang="pl-PL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przygotowania 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6350" cap="flat" cmpd="sng" algn="ctr">
                      <a:noFill/>
                      <a:prstDash val="solid"/>
                      <a:miter lim="800000"/>
                    </a:lnT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planowania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realizacji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04029"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Zakończony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Prostokąt 3"/>
          <p:cNvSpPr/>
          <p:nvPr/>
        </p:nvSpPr>
        <p:spPr>
          <a:xfrm>
            <a:off x="699437" y="1158863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pl-PL" sz="1600" spc="700" dirty="0" smtClean="0">
                <a:solidFill>
                  <a:prstClr val="white"/>
                </a:solidFill>
              </a:rPr>
              <a:t>ANALIZA TERMINOWOŚCI</a:t>
            </a:r>
            <a:endParaRPr lang="pl-PL" sz="1600" spc="700" dirty="0">
              <a:solidFill>
                <a:prstClr val="white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1328387" y="5595730"/>
            <a:ext cx="107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* W tabeli nie zostały uwzględnione dwa projekty utrzymaniowe i 8 projektów, od których realizacji odstąpiono.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0503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99437" y="1693278"/>
            <a:ext cx="11205265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endParaRPr lang="pl-PL" sz="2400" b="1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Wnioski z analizy terminowości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05926" y="1200582"/>
            <a:ext cx="39783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600" spc="700" dirty="0" smtClean="0">
                <a:solidFill>
                  <a:prstClr val="white"/>
                </a:solidFill>
              </a:rPr>
              <a:t>CO MÓWIĄ NAM DANE?</a:t>
            </a:r>
            <a:endParaRPr lang="pl-PL" sz="1600" spc="700" dirty="0">
              <a:solidFill>
                <a:prstClr val="white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967474" y="2085579"/>
            <a:ext cx="106691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W 2021 r. zakończono realizację </a:t>
            </a:r>
            <a:r>
              <a:rPr lang="pl-PL" sz="2400" b="1" dirty="0" smtClean="0">
                <a:solidFill>
                  <a:schemeClr val="bg1"/>
                </a:solidFill>
              </a:rPr>
              <a:t>30 działań </a:t>
            </a:r>
            <a:r>
              <a:rPr lang="pl-PL" sz="2400" dirty="0" smtClean="0">
                <a:solidFill>
                  <a:schemeClr val="bg1"/>
                </a:solidFill>
              </a:rPr>
              <a:t>z Załącznika nr 2.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Od 1 stycznia do 1 lipca 2022 r. zakończono </a:t>
            </a:r>
            <a:r>
              <a:rPr lang="pl-PL" sz="2400" b="1" dirty="0">
                <a:solidFill>
                  <a:schemeClr val="bg1"/>
                </a:solidFill>
              </a:rPr>
              <a:t>8</a:t>
            </a:r>
            <a:r>
              <a:rPr lang="pl-PL" sz="2400" b="1" dirty="0" smtClean="0">
                <a:solidFill>
                  <a:schemeClr val="bg1"/>
                </a:solidFill>
              </a:rPr>
              <a:t> projektów</a:t>
            </a:r>
            <a:r>
              <a:rPr lang="pl-PL" sz="2400" dirty="0">
                <a:solidFill>
                  <a:schemeClr val="bg1"/>
                </a:solidFill>
              </a:rPr>
              <a:t>.</a:t>
            </a:r>
            <a:endParaRPr lang="pl-PL" sz="2400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Obecnie </a:t>
            </a:r>
            <a:r>
              <a:rPr lang="pl-PL" sz="2400" dirty="0">
                <a:solidFill>
                  <a:schemeClr val="bg1"/>
                </a:solidFill>
              </a:rPr>
              <a:t>opóźnione są </a:t>
            </a:r>
            <a:r>
              <a:rPr lang="pl-PL" sz="2400" b="1" dirty="0" smtClean="0">
                <a:solidFill>
                  <a:schemeClr val="bg1"/>
                </a:solidFill>
              </a:rPr>
              <a:t>trzy działania </a:t>
            </a:r>
            <a:r>
              <a:rPr lang="pl-PL" sz="2400" dirty="0" smtClean="0">
                <a:solidFill>
                  <a:schemeClr val="bg1"/>
                </a:solidFill>
              </a:rPr>
              <a:t>z </a:t>
            </a:r>
            <a:r>
              <a:rPr lang="pl-PL" sz="2400" dirty="0">
                <a:solidFill>
                  <a:schemeClr val="bg1"/>
                </a:solidFill>
              </a:rPr>
              <a:t>terminem realizacji na czerwiec 2022 r</a:t>
            </a:r>
            <a:r>
              <a:rPr lang="pl-PL" sz="2400" dirty="0" smtClean="0">
                <a:solidFill>
                  <a:schemeClr val="bg1"/>
                </a:solidFill>
              </a:rPr>
              <a:t>.;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</a:rPr>
              <a:t>Dwa</a:t>
            </a:r>
            <a:r>
              <a:rPr lang="pl-PL" sz="2400" dirty="0" smtClean="0">
                <a:solidFill>
                  <a:schemeClr val="bg1"/>
                </a:solidFill>
              </a:rPr>
              <a:t> projekty z terminem realizacji na 2023 r. są w fazie przygotowania lub planowania. Ogółem w przygotowaniu lub planowaniu jest </a:t>
            </a:r>
            <a:r>
              <a:rPr lang="pl-PL" sz="2400" b="1" dirty="0" smtClean="0">
                <a:solidFill>
                  <a:schemeClr val="bg1"/>
                </a:solidFill>
              </a:rPr>
              <a:t>sześć</a:t>
            </a:r>
            <a:r>
              <a:rPr lang="pl-PL" sz="2400" dirty="0" smtClean="0">
                <a:solidFill>
                  <a:schemeClr val="bg1"/>
                </a:solidFill>
              </a:rPr>
              <a:t> działań. 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Dwa działania mają charakter utrzymaniowy i rozpoczną się w 2023 r. i 2024 r. </a:t>
            </a:r>
            <a:endParaRPr lang="pl-PL" sz="2400" dirty="0">
              <a:solidFill>
                <a:schemeClr val="bg1"/>
              </a:solidFill>
            </a:endParaRPr>
          </a:p>
          <a:p>
            <a:endParaRPr lang="pl-P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14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-1089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99437" y="1693278"/>
            <a:ext cx="11205265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endParaRPr lang="pl-PL" sz="2400" b="1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Kwestia aktualizacji Załącznika nr 2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05926" y="1200582"/>
            <a:ext cx="31995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600" spc="700" dirty="0" smtClean="0">
                <a:solidFill>
                  <a:prstClr val="white"/>
                </a:solidFill>
              </a:rPr>
              <a:t>JAKI JEST STATUS?</a:t>
            </a:r>
            <a:endParaRPr lang="pl-PL" sz="1600" spc="700" dirty="0">
              <a:solidFill>
                <a:prstClr val="white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99437" y="2115735"/>
            <a:ext cx="101336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Wniosek o wycofanie projektu </a:t>
            </a:r>
            <a:r>
              <a:rPr lang="pl-PL" sz="2400" dirty="0">
                <a:solidFill>
                  <a:schemeClr val="bg1"/>
                </a:solidFill>
              </a:rPr>
              <a:t>aktualizacji </a:t>
            </a:r>
            <a:r>
              <a:rPr lang="pl-PL" sz="2400" dirty="0" smtClean="0">
                <a:solidFill>
                  <a:schemeClr val="bg1"/>
                </a:solidFill>
              </a:rPr>
              <a:t>załącznika nr 2 </a:t>
            </a:r>
            <a:r>
              <a:rPr lang="pl-PL" sz="2400" dirty="0">
                <a:solidFill>
                  <a:schemeClr val="bg1"/>
                </a:solidFill>
              </a:rPr>
              <a:t>z prac Stałego Komitetu Rady </a:t>
            </a:r>
            <a:r>
              <a:rPr lang="pl-PL" sz="2400" dirty="0" smtClean="0">
                <a:solidFill>
                  <a:schemeClr val="bg1"/>
                </a:solidFill>
              </a:rPr>
              <a:t>Ministrów – etap rozpatrzenia; </a:t>
            </a:r>
          </a:p>
          <a:p>
            <a:pPr marL="457200" indent="-457200"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Decyzja została uargumentowana: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1"/>
                </a:solidFill>
              </a:rPr>
              <a:t>d</a:t>
            </a:r>
            <a:r>
              <a:rPr lang="pl-PL" sz="2400" dirty="0" smtClean="0">
                <a:solidFill>
                  <a:schemeClr val="bg1"/>
                </a:solidFill>
              </a:rPr>
              <a:t>ezaktualizacją danych zebranych w trakcie pandemii COVID-19;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1"/>
                </a:solidFill>
              </a:rPr>
              <a:t>z</a:t>
            </a:r>
            <a:r>
              <a:rPr lang="pl-PL" sz="2400" dirty="0" smtClean="0">
                <a:solidFill>
                  <a:schemeClr val="bg1"/>
                </a:solidFill>
              </a:rPr>
              <a:t>bliżającym się końcem obowiązywania PZIP;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1"/>
                </a:solidFill>
              </a:rPr>
              <a:t>r</a:t>
            </a:r>
            <a:r>
              <a:rPr lang="pl-PL" sz="2400" dirty="0" smtClean="0">
                <a:solidFill>
                  <a:schemeClr val="bg1"/>
                </a:solidFill>
              </a:rPr>
              <a:t>ozpoczęciem prac na nowym dokumentem strategicznym. </a:t>
            </a:r>
            <a:endParaRPr lang="pl-P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0199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527" y="1389025"/>
            <a:ext cx="7364473" cy="4541425"/>
          </a:xfrm>
          <a:prstGeom prst="rect">
            <a:avLst/>
          </a:prstGeom>
        </p:spPr>
      </p:pic>
      <p:sp>
        <p:nvSpPr>
          <p:cNvPr id="19" name="Prostokąt 18"/>
          <p:cNvSpPr/>
          <p:nvPr/>
        </p:nvSpPr>
        <p:spPr>
          <a:xfrm>
            <a:off x="0" y="1736928"/>
            <a:ext cx="12192000" cy="5172566"/>
          </a:xfrm>
          <a:prstGeom prst="rect">
            <a:avLst/>
          </a:prstGeom>
          <a:gradFill>
            <a:gsLst>
              <a:gs pos="0">
                <a:srgbClr val="052C65">
                  <a:alpha val="0"/>
                </a:srgbClr>
              </a:gs>
              <a:gs pos="46000">
                <a:srgbClr val="052C65">
                  <a:alpha val="90000"/>
                </a:srgbClr>
              </a:gs>
              <a:gs pos="100000">
                <a:srgbClr val="052C65">
                  <a:alpha val="95000"/>
                </a:srgbClr>
              </a:gs>
            </a:gsLst>
            <a:lin ang="0" scaled="0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455164" y="1842810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495757" y="558029"/>
            <a:ext cx="8989765" cy="881185"/>
            <a:chOff x="495757" y="420062"/>
            <a:chExt cx="8989765" cy="881185"/>
          </a:xfrm>
        </p:grpSpPr>
        <p:sp>
          <p:nvSpPr>
            <p:cNvPr id="15" name="Prostokąt 14"/>
            <p:cNvSpPr/>
            <p:nvPr/>
          </p:nvSpPr>
          <p:spPr>
            <a:xfrm>
              <a:off x="495757" y="420062"/>
              <a:ext cx="8945697" cy="584775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pl-PL" sz="3200" b="1" dirty="0" smtClean="0">
                  <a:solidFill>
                    <a:schemeClr val="bg1"/>
                  </a:solidFill>
                </a:rPr>
                <a:t>Monitorowanie wskaźników (1/3)</a:t>
              </a:r>
              <a:endParaRPr lang="pl-PL" dirty="0">
                <a:solidFill>
                  <a:schemeClr val="bg1"/>
                </a:solidFill>
              </a:endParaRPr>
            </a:p>
          </p:txBody>
        </p:sp>
        <p:sp>
          <p:nvSpPr>
            <p:cNvPr id="9" name="Prostokąt 8"/>
            <p:cNvSpPr/>
            <p:nvPr/>
          </p:nvSpPr>
          <p:spPr>
            <a:xfrm>
              <a:off x="539825" y="962693"/>
              <a:ext cx="89456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pl-PL" sz="1600" spc="700" dirty="0"/>
            </a:p>
          </p:txBody>
        </p:sp>
      </p:grp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54772"/>
              </p:ext>
            </p:extLst>
          </p:nvPr>
        </p:nvGraphicFramePr>
        <p:xfrm>
          <a:off x="771484" y="1806513"/>
          <a:ext cx="10886174" cy="395557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49232"/>
                <a:gridCol w="924025"/>
                <a:gridCol w="924025"/>
                <a:gridCol w="1135781"/>
                <a:gridCol w="1029904"/>
                <a:gridCol w="1010652"/>
                <a:gridCol w="1001028"/>
                <a:gridCol w="1029903"/>
                <a:gridCol w="1281624"/>
              </a:tblGrid>
              <a:tr h="838672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Nazwa wskaźnika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Wartość docelowa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</a:rPr>
                        <a:t> (2022)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15781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Poziom zorientowania na użytkownika e-usług (</a:t>
                      </a:r>
                      <a:r>
                        <a:rPr lang="pl-PL" sz="18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Benchmark)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78%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79%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82%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88%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85%*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8386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korzystających z Internetu w kontaktach z administracją publiczną (GUS/Eurostat)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26,6%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30,2%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30,8%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35,5%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40,4%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41,9%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47,5%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4038600" y="5962816"/>
            <a:ext cx="7893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* Dane nieoficjalne</a:t>
            </a:r>
            <a:r>
              <a:rPr lang="pl-PL" dirty="0" smtClean="0">
                <a:solidFill>
                  <a:schemeClr val="bg1"/>
                </a:solidFill>
              </a:rPr>
              <a:t>. eGovernment Benchmark Report z danymi za 2021 r. zostanie opublikowany jesienią 2022 r.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65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-39589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527" y="1389025"/>
            <a:ext cx="7364473" cy="4541425"/>
          </a:xfrm>
          <a:prstGeom prst="rect">
            <a:avLst/>
          </a:prstGeom>
        </p:spPr>
      </p:pic>
      <p:sp>
        <p:nvSpPr>
          <p:cNvPr id="19" name="Prostokąt 18"/>
          <p:cNvSpPr/>
          <p:nvPr/>
        </p:nvSpPr>
        <p:spPr>
          <a:xfrm>
            <a:off x="-39589" y="1733074"/>
            <a:ext cx="12192000" cy="5172566"/>
          </a:xfrm>
          <a:prstGeom prst="rect">
            <a:avLst/>
          </a:prstGeom>
          <a:gradFill>
            <a:gsLst>
              <a:gs pos="0">
                <a:srgbClr val="052C65">
                  <a:alpha val="0"/>
                </a:srgbClr>
              </a:gs>
              <a:gs pos="46000">
                <a:srgbClr val="052C65">
                  <a:alpha val="90000"/>
                </a:srgbClr>
              </a:gs>
              <a:gs pos="100000">
                <a:srgbClr val="052C65">
                  <a:alpha val="95000"/>
                </a:srgbClr>
              </a:gs>
            </a:gsLst>
            <a:lin ang="0" scaled="0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455164" y="1842810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434" y="47640"/>
            <a:ext cx="1465566" cy="1451285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495757" y="558029"/>
            <a:ext cx="8989765" cy="881185"/>
            <a:chOff x="495757" y="420062"/>
            <a:chExt cx="8989765" cy="881185"/>
          </a:xfrm>
        </p:grpSpPr>
        <p:sp>
          <p:nvSpPr>
            <p:cNvPr id="15" name="Prostokąt 14"/>
            <p:cNvSpPr/>
            <p:nvPr/>
          </p:nvSpPr>
          <p:spPr>
            <a:xfrm>
              <a:off x="495757" y="420062"/>
              <a:ext cx="8945697" cy="584775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pl-PL" sz="3200" b="1" dirty="0" smtClean="0">
                  <a:solidFill>
                    <a:schemeClr val="bg1"/>
                  </a:solidFill>
                </a:rPr>
                <a:t>Monitorowanie wskaźników (2/3)</a:t>
              </a:r>
              <a:endParaRPr lang="pl-PL" dirty="0">
                <a:solidFill>
                  <a:schemeClr val="bg1"/>
                </a:solidFill>
              </a:endParaRPr>
            </a:p>
          </p:txBody>
        </p:sp>
        <p:sp>
          <p:nvSpPr>
            <p:cNvPr id="9" name="Prostokąt 8"/>
            <p:cNvSpPr/>
            <p:nvPr/>
          </p:nvSpPr>
          <p:spPr>
            <a:xfrm>
              <a:off x="539825" y="962693"/>
              <a:ext cx="89456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pl-PL" sz="1600" spc="700" dirty="0"/>
            </a:p>
          </p:txBody>
        </p:sp>
      </p:grp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365601"/>
              </p:ext>
            </p:extLst>
          </p:nvPr>
        </p:nvGraphicFramePr>
        <p:xfrm>
          <a:off x="455164" y="1466265"/>
          <a:ext cx="11202494" cy="46634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811898"/>
                <a:gridCol w="723062"/>
                <a:gridCol w="918741"/>
                <a:gridCol w="951911"/>
                <a:gridCol w="897204"/>
                <a:gridCol w="837543"/>
                <a:gridCol w="921160"/>
                <a:gridCol w="822111"/>
                <a:gridCol w="1318864"/>
              </a:tblGrid>
              <a:tr h="856894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Nazwa wskaźnika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Wartość docelowa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</a:rPr>
                        <a:t> (2022)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188516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urzędów administracji państwowej korzystających z systemu elektronicznego zarządzania dokumentacją jako podstawowego sposobu dokumentowania przebiegu załatwiania i rozstrzygania spraw (GUS/KPRM)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32%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37%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60,6%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71,3%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73,6%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73,1%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62809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Udział dokumentów elektronicznych wysyłanych przy wykorzystaniu elektronicznej skrzynki podawczej w korespondencji wychodzącej z urzędów administracji państwowej (GUS/KPRM)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13%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16,1%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19%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9,9%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9,1%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21,6%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bd</a:t>
                      </a:r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*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55%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752214" y="6253911"/>
            <a:ext cx="5905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 smtClean="0">
                <a:solidFill>
                  <a:schemeClr val="bg1"/>
                </a:solidFill>
              </a:rPr>
              <a:t>* </a:t>
            </a:r>
            <a:r>
              <a:rPr lang="pl-PL" dirty="0">
                <a:solidFill>
                  <a:schemeClr val="bg1"/>
                </a:solidFill>
              </a:rPr>
              <a:t>W 2021 r. GUS odstąpił od monitorowania </a:t>
            </a:r>
            <a:r>
              <a:rPr lang="pl-PL" dirty="0" smtClean="0">
                <a:solidFill>
                  <a:schemeClr val="bg1"/>
                </a:solidFill>
              </a:rPr>
              <a:t>wskaźnika. 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9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527" y="1389025"/>
            <a:ext cx="7364473" cy="4541425"/>
          </a:xfrm>
          <a:prstGeom prst="rect">
            <a:avLst/>
          </a:prstGeom>
        </p:spPr>
      </p:pic>
      <p:sp>
        <p:nvSpPr>
          <p:cNvPr id="19" name="Prostokąt 18"/>
          <p:cNvSpPr/>
          <p:nvPr/>
        </p:nvSpPr>
        <p:spPr>
          <a:xfrm>
            <a:off x="0" y="1843648"/>
            <a:ext cx="12192000" cy="5172566"/>
          </a:xfrm>
          <a:prstGeom prst="rect">
            <a:avLst/>
          </a:prstGeom>
          <a:gradFill>
            <a:gsLst>
              <a:gs pos="0">
                <a:srgbClr val="052C65">
                  <a:alpha val="0"/>
                </a:srgbClr>
              </a:gs>
              <a:gs pos="46000">
                <a:srgbClr val="052C65">
                  <a:alpha val="90000"/>
                </a:srgbClr>
              </a:gs>
              <a:gs pos="100000">
                <a:srgbClr val="052C65">
                  <a:alpha val="95000"/>
                </a:srgbClr>
              </a:gs>
            </a:gsLst>
            <a:lin ang="0" scaled="0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455164" y="1842810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495757" y="558029"/>
            <a:ext cx="8989765" cy="881185"/>
            <a:chOff x="495757" y="420062"/>
            <a:chExt cx="8989765" cy="881185"/>
          </a:xfrm>
        </p:grpSpPr>
        <p:sp>
          <p:nvSpPr>
            <p:cNvPr id="15" name="Prostokąt 14"/>
            <p:cNvSpPr/>
            <p:nvPr/>
          </p:nvSpPr>
          <p:spPr>
            <a:xfrm>
              <a:off x="495757" y="420062"/>
              <a:ext cx="8945697" cy="584775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pl-PL" sz="3200" b="1" dirty="0" smtClean="0">
                  <a:solidFill>
                    <a:schemeClr val="bg1"/>
                  </a:solidFill>
                </a:rPr>
                <a:t>Monitorowanie wskaźników (3/3)</a:t>
              </a:r>
              <a:endParaRPr lang="pl-PL" dirty="0">
                <a:solidFill>
                  <a:schemeClr val="bg1"/>
                </a:solidFill>
              </a:endParaRPr>
            </a:p>
          </p:txBody>
        </p:sp>
        <p:sp>
          <p:nvSpPr>
            <p:cNvPr id="9" name="Prostokąt 8"/>
            <p:cNvSpPr/>
            <p:nvPr/>
          </p:nvSpPr>
          <p:spPr>
            <a:xfrm>
              <a:off x="539825" y="962693"/>
              <a:ext cx="89456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pl-PL" sz="1600" spc="700" dirty="0"/>
            </a:p>
          </p:txBody>
        </p:sp>
      </p:grp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557543"/>
              </p:ext>
            </p:extLst>
          </p:nvPr>
        </p:nvGraphicFramePr>
        <p:xfrm>
          <a:off x="771484" y="1806513"/>
          <a:ext cx="10886174" cy="325547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332683"/>
                <a:gridCol w="882503"/>
                <a:gridCol w="923242"/>
                <a:gridCol w="818147"/>
                <a:gridCol w="933650"/>
                <a:gridCol w="1020278"/>
                <a:gridCol w="913705"/>
                <a:gridCol w="958467"/>
                <a:gridCol w="1103499"/>
              </a:tblGrid>
              <a:tr h="838672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Nazwa wskaźnika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2018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2019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Wartość docelowa</a:t>
                      </a:r>
                      <a:r>
                        <a:rPr lang="pl-PL" sz="1600" baseline="0" dirty="0" smtClean="0">
                          <a:solidFill>
                            <a:schemeClr val="bg1"/>
                          </a:solidFill>
                        </a:rPr>
                        <a:t> (2022)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15781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Odsetek osób posiadających profil zaufany (KPRM)</a:t>
                      </a:r>
                      <a:endParaRPr lang="pl-PL" sz="16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1,09%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2,22%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err="1" smtClean="0">
                          <a:solidFill>
                            <a:schemeClr val="bg1"/>
                          </a:solidFill>
                        </a:rPr>
                        <a:t>bd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5%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14,8%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38,51%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43,35%*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8386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posiadających podstawowe lub ponadpodstawowe umiejętności cyfrowe (GUS/Eurostat).</a:t>
                      </a:r>
                      <a:endParaRPr lang="pl-PL" sz="16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40,1%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44,4%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46,4%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45,9%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44,4%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50,3%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err="1" smtClean="0">
                          <a:solidFill>
                            <a:schemeClr val="bg1"/>
                          </a:solidFill>
                        </a:rPr>
                        <a:t>bd</a:t>
                      </a:r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**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56%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1052623" y="5747893"/>
            <a:ext cx="10605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 smtClean="0">
                <a:solidFill>
                  <a:schemeClr val="bg1"/>
                </a:solidFill>
              </a:rPr>
              <a:t>* Przyjęto własny model szacowania i określenia liczby ludności na 31.12.2021 r.   </a:t>
            </a:r>
          </a:p>
          <a:p>
            <a:pPr algn="r"/>
            <a:r>
              <a:rPr lang="pl-PL" dirty="0" smtClean="0">
                <a:solidFill>
                  <a:schemeClr val="bg1"/>
                </a:solidFill>
              </a:rPr>
              <a:t>** GUS zmienił metodologię badania wskaźnika, przez ten wzgląd dane za 2021 r. nie są porównywalne. 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12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Wskaźniki (1/2)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05926" y="1200582"/>
            <a:ext cx="3316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pc="700" dirty="0" smtClean="0">
                <a:solidFill>
                  <a:schemeClr val="bg1"/>
                </a:solidFill>
              </a:rPr>
              <a:t>CO SIĘ ZMIENIŁO?</a:t>
            </a:r>
            <a:endParaRPr lang="pl-PL" spc="7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05926" y="2277800"/>
            <a:ext cx="1032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W 2021 r. GUS odstąpił od monitorowania wskaźnika pn. </a:t>
            </a:r>
            <a:r>
              <a:rPr lang="pl-PL" sz="2400" dirty="0">
                <a:solidFill>
                  <a:schemeClr val="bg1"/>
                </a:solidFill>
              </a:rPr>
              <a:t>„Udział dokumentów elektronicznych wysłanych przez jednostki administracji państwowej przy wykorzystaniu skrzynki podawczej w ogóle wysłanych </a:t>
            </a:r>
            <a:r>
              <a:rPr lang="pl-PL" sz="2400" dirty="0" smtClean="0">
                <a:solidFill>
                  <a:schemeClr val="bg1"/>
                </a:solidFill>
              </a:rPr>
              <a:t>dokumentów”.</a:t>
            </a:r>
          </a:p>
          <a:p>
            <a:pPr marL="342900" indent="-342900">
              <a:buFontTx/>
              <a:buAutoNum type="arabicPeriod"/>
            </a:pPr>
            <a:endParaRPr lang="pl-PL" sz="2400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Odstąpienie zostało uargumentowane trudnością w uzyskaniu rzetelnych danych oraz wysoką wrażliwością </a:t>
            </a:r>
            <a:r>
              <a:rPr lang="pl-PL" sz="2400" dirty="0">
                <a:solidFill>
                  <a:schemeClr val="bg1"/>
                </a:solidFill>
              </a:rPr>
              <a:t>na wartości skrajnie wysokie, </a:t>
            </a:r>
            <a:r>
              <a:rPr lang="pl-PL" sz="2400" dirty="0" smtClean="0">
                <a:solidFill>
                  <a:schemeClr val="bg1"/>
                </a:solidFill>
              </a:rPr>
              <a:t>która powodowała, że dane </a:t>
            </a:r>
            <a:r>
              <a:rPr lang="pl-PL" sz="2400" dirty="0">
                <a:solidFill>
                  <a:schemeClr val="bg1"/>
                </a:solidFill>
              </a:rPr>
              <a:t>były niereprezentatywne dla ogółu badanych jednostek</a:t>
            </a:r>
            <a:r>
              <a:rPr lang="pl-PL" sz="24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9302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Wskaźniki (2/2)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05926" y="1200582"/>
            <a:ext cx="3316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pc="700" dirty="0" smtClean="0">
                <a:solidFill>
                  <a:schemeClr val="bg1"/>
                </a:solidFill>
              </a:rPr>
              <a:t>CO SIĘ ZMIENIŁO?</a:t>
            </a:r>
            <a:endParaRPr lang="pl-PL" spc="7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79646" y="2229662"/>
            <a:ext cx="1032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pl-PL" sz="2400" dirty="0" smtClean="0">
                <a:solidFill>
                  <a:schemeClr val="bg1"/>
                </a:solidFill>
              </a:rPr>
              <a:t>Obliczenie wartości wskaźnika pn. „Odsetek </a:t>
            </a:r>
            <a:r>
              <a:rPr lang="pl-PL" sz="2400" dirty="0">
                <a:solidFill>
                  <a:schemeClr val="bg1"/>
                </a:solidFill>
              </a:rPr>
              <a:t>osób posiadających profil </a:t>
            </a:r>
            <a:r>
              <a:rPr lang="pl-PL" sz="2400" dirty="0" smtClean="0">
                <a:solidFill>
                  <a:schemeClr val="bg1"/>
                </a:solidFill>
              </a:rPr>
              <a:t>zaufany” wymaga określenia liczby dorosłych Polaków na dzień 31.12.2021 r.  GUS </a:t>
            </a:r>
            <a:r>
              <a:rPr lang="pl-PL" sz="2400" dirty="0">
                <a:solidFill>
                  <a:schemeClr val="bg1"/>
                </a:solidFill>
              </a:rPr>
              <a:t>opublikuje dane te w październiku 2022 r</a:t>
            </a:r>
            <a:r>
              <a:rPr lang="pl-PL" sz="2400" dirty="0" smtClean="0">
                <a:solidFill>
                  <a:schemeClr val="bg1"/>
                </a:solidFill>
              </a:rPr>
              <a:t>. KPRM przyjął zatem własny sposób szacowania tej liczby na podstawie fragmentarycznych danych GUS. Z tego względu wartość tego wskaźnika jest szacunkowa. </a:t>
            </a:r>
          </a:p>
          <a:p>
            <a:pPr marL="457200" indent="-457200">
              <a:buFont typeface="+mj-lt"/>
              <a:buAutoNum type="arabicPeriod" startAt="3"/>
            </a:pPr>
            <a:endParaRPr lang="pl-PL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pl-PL" sz="2400" dirty="0">
                <a:solidFill>
                  <a:schemeClr val="bg1"/>
                </a:solidFill>
              </a:rPr>
              <a:t>W</a:t>
            </a:r>
            <a:r>
              <a:rPr lang="pl-PL" sz="2400" dirty="0" smtClean="0">
                <a:solidFill>
                  <a:schemeClr val="bg1"/>
                </a:solidFill>
              </a:rPr>
              <a:t> przypadku wskaźnika pn. „Odsetek </a:t>
            </a:r>
            <a:r>
              <a:rPr lang="pl-PL" sz="2400" dirty="0">
                <a:solidFill>
                  <a:schemeClr val="bg1"/>
                </a:solidFill>
              </a:rPr>
              <a:t>osób posiadających podstawowe lub ponadpodstawowe umiejętności </a:t>
            </a:r>
            <a:r>
              <a:rPr lang="pl-PL" sz="2400" dirty="0" smtClean="0">
                <a:solidFill>
                  <a:schemeClr val="bg1"/>
                </a:solidFill>
              </a:rPr>
              <a:t>cyfrowe” nastąpiła zmiana metodologii, przez ten wzgląd dane za 2021 r. nie mogą być porównywalne.  </a:t>
            </a:r>
            <a:endParaRPr lang="pl-P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590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W stronę nowego 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05926" y="1200582"/>
            <a:ext cx="3852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pc="700" dirty="0">
                <a:solidFill>
                  <a:schemeClr val="bg1"/>
                </a:solidFill>
              </a:rPr>
              <a:t>PLANOWANE ZADANIA</a:t>
            </a:r>
            <a:endParaRPr lang="pl-PL" spc="7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79646" y="2065315"/>
            <a:ext cx="1032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400" dirty="0" smtClean="0">
              <a:solidFill>
                <a:schemeClr val="bg1"/>
              </a:solidFill>
            </a:endParaRPr>
          </a:p>
          <a:p>
            <a:r>
              <a:rPr lang="pl-PL" sz="2800" dirty="0" smtClean="0">
                <a:solidFill>
                  <a:schemeClr val="bg1"/>
                </a:solidFill>
              </a:rPr>
              <a:t>KPRM prowadzi działania zmierzające do przygotowania nowego dokumentu, który zabezpieczyłby  istnienie podstaw prawno-strategicznych procesów cyfryzacyjnych oraz KPO i FERC.</a:t>
            </a:r>
          </a:p>
        </p:txBody>
      </p:sp>
    </p:spTree>
    <p:extLst>
      <p:ext uri="{BB962C8B-B14F-4D97-AF65-F5344CB8AC3E}">
        <p14:creationId xmlns:p14="http://schemas.microsoft.com/office/powerpoint/2010/main" val="20808031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180" y="380815"/>
            <a:ext cx="1739637" cy="172268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62792" y="2103500"/>
            <a:ext cx="9066415" cy="2327569"/>
          </a:xfrm>
        </p:spPr>
        <p:txBody>
          <a:bodyPr anchor="ctr">
            <a:normAutofit/>
          </a:bodyPr>
          <a:lstStyle/>
          <a:p>
            <a:r>
              <a:rPr lang="pl-PL" sz="5400" b="1" dirty="0" smtClean="0">
                <a:solidFill>
                  <a:schemeClr val="bg1"/>
                </a:solidFill>
                <a:latin typeface="+mn-lt"/>
              </a:rPr>
              <a:t>D z i ę k u j ę   z a   u w a g ę</a:t>
            </a:r>
            <a:endParaRPr lang="pl-PL" sz="5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204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715257" y="2105172"/>
            <a:ext cx="10145492" cy="34163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  <a:cs typeface="Calibri" panose="020F0502020204030204"/>
              </a:rPr>
              <a:t>Program </a:t>
            </a:r>
            <a:r>
              <a:rPr lang="pl-PL" sz="2400" b="1" dirty="0">
                <a:solidFill>
                  <a:schemeClr val="bg1"/>
                </a:solidFill>
                <a:cs typeface="Calibri" panose="020F0502020204030204"/>
              </a:rPr>
              <a:t>Zintegrowanej Informatyzacji Państwa </a:t>
            </a:r>
            <a:r>
              <a:rPr lang="pl-PL" sz="2400" dirty="0">
                <a:solidFill>
                  <a:schemeClr val="bg1"/>
                </a:solidFill>
                <a:cs typeface="Calibri" panose="020F0502020204030204"/>
              </a:rPr>
              <a:t>(</a:t>
            </a:r>
            <a:r>
              <a:rPr lang="pl-PL" sz="2400" dirty="0" smtClean="0">
                <a:solidFill>
                  <a:schemeClr val="bg1"/>
                </a:solidFill>
                <a:cs typeface="Calibri" panose="020F0502020204030204"/>
              </a:rPr>
              <a:t>PZIP) </a:t>
            </a:r>
            <a:r>
              <a:rPr lang="pl-PL" sz="2400" dirty="0">
                <a:solidFill>
                  <a:schemeClr val="bg1"/>
                </a:solidFill>
                <a:cs typeface="Calibri" panose="020F0502020204030204"/>
              </a:rPr>
              <a:t>– to rządowy </a:t>
            </a:r>
            <a:r>
              <a:rPr lang="pl-PL" sz="2400" b="1" u="sng" dirty="0">
                <a:solidFill>
                  <a:schemeClr val="bg1"/>
                </a:solidFill>
                <a:cs typeface="Calibri" panose="020F0502020204030204"/>
              </a:rPr>
              <a:t>program rozwoju </a:t>
            </a:r>
            <a:r>
              <a:rPr lang="pl-PL" sz="2400" dirty="0" smtClean="0">
                <a:solidFill>
                  <a:schemeClr val="bg1"/>
                </a:solidFill>
                <a:cs typeface="Calibri" panose="020F0502020204030204"/>
              </a:rPr>
              <a:t>w  </a:t>
            </a:r>
            <a:r>
              <a:rPr lang="pl-PL" sz="2400" dirty="0">
                <a:solidFill>
                  <a:schemeClr val="bg1"/>
                </a:solidFill>
                <a:cs typeface="Calibri" panose="020F0502020204030204"/>
              </a:rPr>
              <a:t>zakresie cyfryzacji państwa uchwalany jest na wniosek ministra cyfryzacji</a:t>
            </a:r>
            <a:r>
              <a:rPr lang="pl-PL" sz="2400" dirty="0" smtClean="0">
                <a:solidFill>
                  <a:schemeClr val="bg1"/>
                </a:solidFill>
                <a:cs typeface="Calibri" panose="020F0502020204030204"/>
              </a:rPr>
              <a:t>. </a:t>
            </a:r>
          </a:p>
          <a:p>
            <a:pPr marL="342900" indent="-342900">
              <a:buAutoNum type="arabicPeriod"/>
            </a:pPr>
            <a:r>
              <a:rPr lang="pl-PL" sz="2400" dirty="0" smtClean="0">
                <a:solidFill>
                  <a:schemeClr val="bg1"/>
                </a:solidFill>
                <a:cs typeface="Calibri" panose="020F0502020204030204"/>
              </a:rPr>
              <a:t>Nadrzędną strategią rozwoju dla PZIP jest </a:t>
            </a:r>
            <a:r>
              <a:rPr lang="pl-PL" sz="2400" b="1" dirty="0">
                <a:solidFill>
                  <a:schemeClr val="bg1"/>
                </a:solidFill>
                <a:cs typeface="Calibri" panose="020F0502020204030204"/>
              </a:rPr>
              <a:t>Strategia na rzecz Odpowiedzialnego </a:t>
            </a:r>
            <a:r>
              <a:rPr lang="pl-PL" sz="2400" b="1" dirty="0" smtClean="0">
                <a:solidFill>
                  <a:schemeClr val="bg1"/>
                </a:solidFill>
                <a:cs typeface="Calibri" panose="020F0502020204030204"/>
              </a:rPr>
              <a:t>Rozwoju</a:t>
            </a:r>
            <a:r>
              <a:rPr lang="pl-PL" sz="2400" b="1" dirty="0">
                <a:solidFill>
                  <a:schemeClr val="bg1"/>
                </a:solidFill>
                <a:cs typeface="Calibri" panose="020F0502020204030204"/>
              </a:rPr>
              <a:t> do roku 2020 (z perspektywą do 2030 r</a:t>
            </a:r>
            <a:r>
              <a:rPr lang="pl-PL" sz="2400" b="1" dirty="0" smtClean="0">
                <a:solidFill>
                  <a:schemeClr val="bg1"/>
                </a:solidFill>
                <a:cs typeface="Calibri" panose="020F0502020204030204"/>
              </a:rPr>
              <a:t>.) </a:t>
            </a:r>
            <a:r>
              <a:rPr lang="pl-PL" sz="2400" dirty="0" smtClean="0">
                <a:solidFill>
                  <a:schemeClr val="bg1"/>
                </a:solidFill>
                <a:cs typeface="Calibri" panose="020F0502020204030204"/>
              </a:rPr>
              <a:t>oraz sektorowe strategie rozwoju. </a:t>
            </a:r>
          </a:p>
          <a:p>
            <a:pPr marL="342900" indent="-342900">
              <a:buAutoNum type="arabicPeriod"/>
            </a:pPr>
            <a:r>
              <a:rPr lang="pl-PL" sz="2400" dirty="0" smtClean="0">
                <a:solidFill>
                  <a:schemeClr val="bg1"/>
                </a:solidFill>
                <a:cs typeface="Calibri" panose="020F0502020204030204"/>
              </a:rPr>
              <a:t>Obecny PZIP został przyjęty uchwałą nr 109/2019 Rady Ministrów z dnia 24 września 2019 r.</a:t>
            </a:r>
          </a:p>
          <a:p>
            <a:pPr marL="342900" indent="-342900">
              <a:buAutoNum type="arabicPeriod"/>
            </a:pPr>
            <a:r>
              <a:rPr lang="pl-PL" sz="2400" dirty="0" smtClean="0">
                <a:solidFill>
                  <a:schemeClr val="bg1"/>
                </a:solidFill>
                <a:cs typeface="Calibri" panose="020F0502020204030204"/>
              </a:rPr>
              <a:t>Okres obowiązywania: 2014 – 2022 r. 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Podstawowe dane o PZIP</a:t>
            </a:r>
            <a:endParaRPr lang="pl-PL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728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353112" cy="7228573"/>
            <a:chOff x="0" y="0"/>
            <a:chExt cx="12253651" cy="7138272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61651" y="280272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grpSp>
        <p:nvGrpSpPr>
          <p:cNvPr id="89" name="Grupa 88"/>
          <p:cNvGrpSpPr/>
          <p:nvPr/>
        </p:nvGrpSpPr>
        <p:grpSpPr>
          <a:xfrm>
            <a:off x="4506114" y="2185856"/>
            <a:ext cx="3550554" cy="3550554"/>
            <a:chOff x="4372225" y="2216245"/>
            <a:chExt cx="3550554" cy="3550554"/>
          </a:xfrm>
        </p:grpSpPr>
        <p:sp>
          <p:nvSpPr>
            <p:cNvPr id="4" name="Owal 3"/>
            <p:cNvSpPr/>
            <p:nvPr/>
          </p:nvSpPr>
          <p:spPr>
            <a:xfrm>
              <a:off x="4372225" y="2216245"/>
              <a:ext cx="3550554" cy="3550554"/>
            </a:xfrm>
            <a:prstGeom prst="ellipse">
              <a:avLst/>
            </a:prstGeom>
            <a:solidFill>
              <a:srgbClr val="0A58C9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28" name="Owal 27"/>
            <p:cNvSpPr/>
            <p:nvPr/>
          </p:nvSpPr>
          <p:spPr>
            <a:xfrm>
              <a:off x="4645352" y="2494704"/>
              <a:ext cx="3004300" cy="3004300"/>
            </a:xfrm>
            <a:prstGeom prst="ellipse">
              <a:avLst/>
            </a:prstGeom>
            <a:solidFill>
              <a:srgbClr val="0A58C9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86" name="Grupa 85"/>
          <p:cNvGrpSpPr/>
          <p:nvPr/>
        </p:nvGrpSpPr>
        <p:grpSpPr>
          <a:xfrm>
            <a:off x="7266471" y="2261301"/>
            <a:ext cx="4545068" cy="2246769"/>
            <a:chOff x="7266471" y="2255063"/>
            <a:chExt cx="4545068" cy="2246769"/>
          </a:xfrm>
        </p:grpSpPr>
        <p:sp>
          <p:nvSpPr>
            <p:cNvPr id="23" name="Prostokąt 22"/>
            <p:cNvSpPr/>
            <p:nvPr/>
          </p:nvSpPr>
          <p:spPr>
            <a:xfrm>
              <a:off x="7865709" y="2255063"/>
              <a:ext cx="3680671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pl-PL" sz="2000" b="1" dirty="0" smtClean="0">
                  <a:solidFill>
                    <a:schemeClr val="bg1"/>
                  </a:solidFill>
                </a:rPr>
                <a:t>2. </a:t>
              </a:r>
              <a:r>
                <a:rPr lang="pl-PL" sz="2000" b="1" dirty="0">
                  <a:solidFill>
                    <a:schemeClr val="bg1"/>
                  </a:solidFill>
                </a:rPr>
                <a:t>Wzmocnienie dojrzałości organizacyjnej jednostek administracji publicznej oraz usprawnienie zaplecza elektronicznej administracji (</a:t>
              </a:r>
              <a:r>
                <a:rPr lang="pl-PL" sz="2000" b="1" dirty="0" err="1">
                  <a:solidFill>
                    <a:schemeClr val="bg1"/>
                  </a:solidFill>
                </a:rPr>
                <a:t>back</a:t>
              </a:r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  <a:r>
                <a:rPr lang="pl-PL" sz="2000" b="1" dirty="0" err="1">
                  <a:solidFill>
                    <a:schemeClr val="bg1"/>
                  </a:solidFill>
                </a:rPr>
                <a:t>office</a:t>
              </a:r>
              <a:r>
                <a:rPr lang="pl-PL" sz="2000" b="1" dirty="0">
                  <a:solidFill>
                    <a:schemeClr val="bg1"/>
                  </a:solidFill>
                </a:rPr>
                <a:t>).</a:t>
              </a:r>
            </a:p>
            <a:p>
              <a:pPr algn="r"/>
              <a:r>
                <a:rPr lang="pl-PL" sz="2000" b="1" dirty="0" smtClean="0">
                  <a:solidFill>
                    <a:schemeClr val="bg1"/>
                  </a:solidFill>
                </a:rPr>
                <a:t> </a:t>
              </a:r>
              <a:endParaRPr lang="pl-PL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1" name="Łącznik łamany 50"/>
            <p:cNvCxnSpPr>
              <a:endCxn id="4" idx="7"/>
            </p:cNvCxnSpPr>
            <p:nvPr/>
          </p:nvCxnSpPr>
          <p:spPr>
            <a:xfrm rot="10800000" flipV="1">
              <a:off x="7536701" y="2450995"/>
              <a:ext cx="4274838" cy="254828"/>
            </a:xfrm>
            <a:prstGeom prst="bentConnector4">
              <a:avLst>
                <a:gd name="adj1" fmla="val 23"/>
                <a:gd name="adj2" fmla="val -150434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upa 71"/>
            <p:cNvGrpSpPr/>
            <p:nvPr/>
          </p:nvGrpSpPr>
          <p:grpSpPr>
            <a:xfrm>
              <a:off x="7266471" y="2604150"/>
              <a:ext cx="272680" cy="272680"/>
              <a:chOff x="7266471" y="2604150"/>
              <a:chExt cx="272680" cy="272680"/>
            </a:xfrm>
          </p:grpSpPr>
          <p:sp>
            <p:nvSpPr>
              <p:cNvPr id="70" name="Owal 69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71" name="Owal 70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87" name="Grupa 86"/>
          <p:cNvGrpSpPr/>
          <p:nvPr/>
        </p:nvGrpSpPr>
        <p:grpSpPr>
          <a:xfrm>
            <a:off x="7264834" y="5010467"/>
            <a:ext cx="4546705" cy="1631216"/>
            <a:chOff x="7264834" y="5010467"/>
            <a:chExt cx="4546705" cy="1631216"/>
          </a:xfrm>
        </p:grpSpPr>
        <p:grpSp>
          <p:nvGrpSpPr>
            <p:cNvPr id="25" name="Grupa 24"/>
            <p:cNvGrpSpPr/>
            <p:nvPr/>
          </p:nvGrpSpPr>
          <p:grpSpPr>
            <a:xfrm>
              <a:off x="7475863" y="5010467"/>
              <a:ext cx="4070517" cy="1631216"/>
              <a:chOff x="216080" y="2308831"/>
              <a:chExt cx="4070517" cy="1631216"/>
            </a:xfrm>
          </p:grpSpPr>
          <p:sp>
            <p:nvSpPr>
              <p:cNvPr id="26" name="Prostokąt 25"/>
              <p:cNvSpPr/>
              <p:nvPr/>
            </p:nvSpPr>
            <p:spPr>
              <a:xfrm>
                <a:off x="216080" y="2308831"/>
                <a:ext cx="4070517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pl-PL" sz="2000" b="1" dirty="0" smtClean="0">
                    <a:solidFill>
                      <a:schemeClr val="bg1"/>
                    </a:solidFill>
                  </a:rPr>
                  <a:t>3. </a:t>
                </a:r>
                <a:r>
                  <a:rPr lang="pl-PL" sz="2000" b="1" dirty="0">
                    <a:solidFill>
                      <a:schemeClr val="bg1"/>
                    </a:solidFill>
                  </a:rPr>
                  <a:t>Podniesienie poziomu kompetencji cyfrowych obywateli, specjalistów TIK oraz pracowników administracji publicznej.</a:t>
                </a:r>
              </a:p>
              <a:p>
                <a:pPr algn="r"/>
                <a:r>
                  <a:rPr lang="da-DK" sz="2000" b="1" dirty="0">
                    <a:solidFill>
                      <a:schemeClr val="bg1"/>
                    </a:solidFill>
                  </a:rPr>
                  <a:t> </a:t>
                </a:r>
              </a:p>
            </p:txBody>
          </p:sp>
          <p:sp>
            <p:nvSpPr>
              <p:cNvPr id="27" name="Prostokąt 26"/>
              <p:cNvSpPr/>
              <p:nvPr/>
            </p:nvSpPr>
            <p:spPr>
              <a:xfrm>
                <a:off x="440113" y="3052830"/>
                <a:ext cx="368067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endParaRPr lang="pl-PL" sz="12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64" name="Łącznik łamany 63"/>
            <p:cNvCxnSpPr>
              <a:endCxn id="4" idx="5"/>
            </p:cNvCxnSpPr>
            <p:nvPr/>
          </p:nvCxnSpPr>
          <p:spPr>
            <a:xfrm rot="10800000" flipV="1">
              <a:off x="7536701" y="5198287"/>
              <a:ext cx="4274838" cy="18155"/>
            </a:xfrm>
            <a:prstGeom prst="bentConnector4">
              <a:avLst>
                <a:gd name="adj1" fmla="val 23"/>
                <a:gd name="adj2" fmla="val 6426725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upa 72"/>
            <p:cNvGrpSpPr/>
            <p:nvPr/>
          </p:nvGrpSpPr>
          <p:grpSpPr>
            <a:xfrm>
              <a:off x="7264834" y="5118517"/>
              <a:ext cx="272680" cy="272680"/>
              <a:chOff x="7266471" y="2604150"/>
              <a:chExt cx="272680" cy="272680"/>
            </a:xfrm>
          </p:grpSpPr>
          <p:sp>
            <p:nvSpPr>
              <p:cNvPr id="74" name="Owal 73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75" name="Owal 74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88" name="Grupa 87"/>
          <p:cNvGrpSpPr/>
          <p:nvPr/>
        </p:nvGrpSpPr>
        <p:grpSpPr>
          <a:xfrm>
            <a:off x="693019" y="4503396"/>
            <a:ext cx="4348809" cy="1631216"/>
            <a:chOff x="627292" y="4897616"/>
            <a:chExt cx="4430293" cy="2133130"/>
          </a:xfrm>
        </p:grpSpPr>
        <p:sp>
          <p:nvSpPr>
            <p:cNvPr id="8" name="Prostokąt 7"/>
            <p:cNvSpPr/>
            <p:nvPr/>
          </p:nvSpPr>
          <p:spPr>
            <a:xfrm>
              <a:off x="1305286" y="4897616"/>
              <a:ext cx="3746634" cy="2133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chemeClr val="bg1"/>
                  </a:solidFill>
                </a:rPr>
                <a:t>1. Zwiększenie </a:t>
              </a:r>
              <a:r>
                <a:rPr lang="pl-PL" sz="2000" b="1" dirty="0">
                  <a:solidFill>
                    <a:schemeClr val="bg1"/>
                  </a:solidFill>
                </a:rPr>
                <a:t>jakości oraz zakresu komunikacji między </a:t>
              </a:r>
              <a:r>
                <a:rPr lang="pl-PL" sz="2000" b="1" dirty="0" smtClean="0">
                  <a:solidFill>
                    <a:schemeClr val="bg1"/>
                  </a:solidFill>
                </a:rPr>
                <a:t>obywatelami </a:t>
              </a:r>
              <a:r>
                <a:rPr lang="pl-PL" sz="2000" b="1" dirty="0">
                  <a:solidFill>
                    <a:schemeClr val="bg1"/>
                  </a:solidFill>
                </a:rPr>
                <a:t>i innymi </a:t>
              </a:r>
              <a:r>
                <a:rPr lang="pl-PL" sz="2000" b="1" dirty="0" smtClean="0">
                  <a:solidFill>
                    <a:schemeClr val="bg1"/>
                  </a:solidFill>
                </a:rPr>
                <a:t>interesariuszami a </a:t>
              </a:r>
              <a:r>
                <a:rPr lang="pl-PL" sz="2000" b="1" dirty="0">
                  <a:solidFill>
                    <a:schemeClr val="bg1"/>
                  </a:solidFill>
                </a:rPr>
                <a:t>państwem.</a:t>
              </a:r>
            </a:p>
            <a:p>
              <a:r>
                <a:rPr lang="pl-PL" sz="2000" b="1" dirty="0" smtClean="0">
                  <a:solidFill>
                    <a:schemeClr val="bg1"/>
                  </a:solidFill>
                </a:rPr>
                <a:t> </a:t>
              </a:r>
              <a:endParaRPr lang="pl-PL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6" name="Łącznik łamany 5"/>
            <p:cNvCxnSpPr/>
            <p:nvPr/>
          </p:nvCxnSpPr>
          <p:spPr>
            <a:xfrm>
              <a:off x="627292" y="5615249"/>
              <a:ext cx="4430293" cy="36309"/>
            </a:xfrm>
            <a:prstGeom prst="bentConnector4">
              <a:avLst>
                <a:gd name="adj1" fmla="val 273"/>
                <a:gd name="adj2" fmla="val 3300358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wal 77"/>
            <p:cNvSpPr/>
            <p:nvPr/>
          </p:nvSpPr>
          <p:spPr>
            <a:xfrm>
              <a:off x="4755853" y="5118111"/>
              <a:ext cx="272680" cy="272680"/>
            </a:xfrm>
            <a:prstGeom prst="ellipse">
              <a:avLst/>
            </a:prstGeom>
            <a:noFill/>
            <a:ln w="9525">
              <a:solidFill>
                <a:srgbClr val="2F7FF5">
                  <a:alpha val="11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82" name="Grupa 81"/>
          <p:cNvGrpSpPr/>
          <p:nvPr/>
        </p:nvGrpSpPr>
        <p:grpSpPr>
          <a:xfrm>
            <a:off x="430979" y="1525521"/>
            <a:ext cx="5456762" cy="2010473"/>
            <a:chOff x="605927" y="2294649"/>
            <a:chExt cx="4466102" cy="1508800"/>
          </a:xfrm>
        </p:grpSpPr>
        <p:grpSp>
          <p:nvGrpSpPr>
            <p:cNvPr id="16" name="Grupa 15"/>
            <p:cNvGrpSpPr/>
            <p:nvPr/>
          </p:nvGrpSpPr>
          <p:grpSpPr>
            <a:xfrm>
              <a:off x="605927" y="2294649"/>
              <a:ext cx="4466102" cy="1508800"/>
              <a:chOff x="605926" y="2308831"/>
              <a:chExt cx="4466102" cy="1508800"/>
            </a:xfrm>
          </p:grpSpPr>
          <p:sp>
            <p:nvSpPr>
              <p:cNvPr id="17" name="Prostokąt 16"/>
              <p:cNvSpPr/>
              <p:nvPr/>
            </p:nvSpPr>
            <p:spPr>
              <a:xfrm>
                <a:off x="605926" y="2308831"/>
                <a:ext cx="368067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solidFill>
                      <a:schemeClr val="bg1"/>
                    </a:solidFill>
                  </a:rPr>
                  <a:t>CEL GŁÓWNY </a:t>
                </a:r>
                <a:endParaRPr lang="pl-PL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605926" y="2708940"/>
                <a:ext cx="4466102" cy="1108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pl-PL" dirty="0" smtClean="0">
                    <a:solidFill>
                      <a:schemeClr val="bg1"/>
                    </a:solidFill>
                  </a:rPr>
                  <a:t>Modernizacja </a:t>
                </a:r>
                <a:r>
                  <a:rPr lang="pl-PL" dirty="0">
                    <a:solidFill>
                      <a:schemeClr val="bg1"/>
                    </a:solidFill>
                  </a:rPr>
                  <a:t>administracji publicznej z wykorzystaniem technologii cyfrowych nakierowana na potrzebę podniesienia sprawności państwa i poprawienie jakości relacji administracji z obywatelami i innymi interesariuszami.</a:t>
                </a:r>
              </a:p>
            </p:txBody>
          </p:sp>
        </p:grpSp>
        <p:grpSp>
          <p:nvGrpSpPr>
            <p:cNvPr id="79" name="Grupa 78"/>
            <p:cNvGrpSpPr/>
            <p:nvPr/>
          </p:nvGrpSpPr>
          <p:grpSpPr>
            <a:xfrm>
              <a:off x="4757123" y="2642575"/>
              <a:ext cx="272680" cy="272680"/>
              <a:chOff x="7260121" y="2597800"/>
              <a:chExt cx="272680" cy="272680"/>
            </a:xfrm>
          </p:grpSpPr>
          <p:sp>
            <p:nvSpPr>
              <p:cNvPr id="80" name="Owal 79"/>
              <p:cNvSpPr/>
              <p:nvPr/>
            </p:nvSpPr>
            <p:spPr>
              <a:xfrm>
                <a:off x="7314166" y="264882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81" name="Owal 80"/>
              <p:cNvSpPr/>
              <p:nvPr/>
            </p:nvSpPr>
            <p:spPr>
              <a:xfrm>
                <a:off x="7260121" y="259780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sp>
        <p:nvSpPr>
          <p:cNvPr id="19" name="pole tekstowe 18"/>
          <p:cNvSpPr txBox="1"/>
          <p:nvPr/>
        </p:nvSpPr>
        <p:spPr>
          <a:xfrm>
            <a:off x="5098104" y="3436031"/>
            <a:ext cx="2385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CELE </a:t>
            </a:r>
          </a:p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SZCZEGÓŁOWE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30979" y="73124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600" spc="700" dirty="0" smtClean="0">
                <a:solidFill>
                  <a:prstClr val="white"/>
                </a:solidFill>
              </a:rPr>
              <a:t>JAKIE CELE NAM PRZYŚWIECAJĄ?</a:t>
            </a:r>
            <a:endParaRPr lang="pl-PL" dirty="0"/>
          </a:p>
        </p:txBody>
      </p:sp>
      <p:sp>
        <p:nvSpPr>
          <p:cNvPr id="32" name="Prostokąt 31"/>
          <p:cNvSpPr/>
          <p:nvPr/>
        </p:nvSpPr>
        <p:spPr>
          <a:xfrm>
            <a:off x="422845" y="193850"/>
            <a:ext cx="17451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3200" b="1" dirty="0" smtClean="0">
                <a:solidFill>
                  <a:prstClr val="white"/>
                </a:solidFill>
              </a:rPr>
              <a:t>Cele PZIP</a:t>
            </a:r>
            <a:endParaRPr lang="pl-PL" sz="3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41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grpSp>
        <p:nvGrpSpPr>
          <p:cNvPr id="6" name="Grupa 5"/>
          <p:cNvGrpSpPr/>
          <p:nvPr/>
        </p:nvGrpSpPr>
        <p:grpSpPr>
          <a:xfrm>
            <a:off x="4109987" y="2233324"/>
            <a:ext cx="3368841" cy="4128891"/>
            <a:chOff x="595746" y="2599981"/>
            <a:chExt cx="3205075" cy="3155120"/>
          </a:xfrm>
        </p:grpSpPr>
        <p:grpSp>
          <p:nvGrpSpPr>
            <p:cNvPr id="5" name="Grupa 4"/>
            <p:cNvGrpSpPr/>
            <p:nvPr/>
          </p:nvGrpSpPr>
          <p:grpSpPr>
            <a:xfrm>
              <a:off x="595746" y="2599981"/>
              <a:ext cx="3205075" cy="2445743"/>
              <a:chOff x="595746" y="2588964"/>
              <a:chExt cx="3205075" cy="2445743"/>
            </a:xfrm>
          </p:grpSpPr>
          <p:sp>
            <p:nvSpPr>
              <p:cNvPr id="4" name="Prostokąt 3"/>
              <p:cNvSpPr/>
              <p:nvPr/>
            </p:nvSpPr>
            <p:spPr>
              <a:xfrm>
                <a:off x="595746" y="2588964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" name="Prostokąt 7"/>
              <p:cNvSpPr/>
              <p:nvPr/>
            </p:nvSpPr>
            <p:spPr>
              <a:xfrm>
                <a:off x="719915" y="2708094"/>
                <a:ext cx="3074001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Implementacja narzędzi horyzontalnych wspierających działania administracji </a:t>
                </a:r>
                <a:r>
                  <a:rPr lang="pl-PL" sz="2000" dirty="0" smtClean="0">
                    <a:solidFill>
                      <a:schemeClr val="bg1"/>
                    </a:solidFill>
                  </a:rPr>
                  <a:t>publicznej.</a:t>
                </a:r>
                <a:endParaRPr lang="pl-PL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Prostokąt 18"/>
            <p:cNvSpPr/>
            <p:nvPr/>
          </p:nvSpPr>
          <p:spPr>
            <a:xfrm>
              <a:off x="2037431" y="3732471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7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82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20" name="Grupa 19"/>
          <p:cNvGrpSpPr/>
          <p:nvPr/>
        </p:nvGrpSpPr>
        <p:grpSpPr>
          <a:xfrm>
            <a:off x="615936" y="2240467"/>
            <a:ext cx="3289766" cy="3816279"/>
            <a:chOff x="595746" y="2599981"/>
            <a:chExt cx="3205075" cy="2916236"/>
          </a:xfrm>
        </p:grpSpPr>
        <p:grpSp>
          <p:nvGrpSpPr>
            <p:cNvPr id="21" name="Grupa 20"/>
            <p:cNvGrpSpPr/>
            <p:nvPr/>
          </p:nvGrpSpPr>
          <p:grpSpPr>
            <a:xfrm>
              <a:off x="595746" y="2599981"/>
              <a:ext cx="3205075" cy="2445743"/>
              <a:chOff x="595746" y="2588964"/>
              <a:chExt cx="3205075" cy="2445743"/>
            </a:xfrm>
          </p:grpSpPr>
          <p:sp>
            <p:nvSpPr>
              <p:cNvPr id="23" name="Prostokąt 22"/>
              <p:cNvSpPr/>
              <p:nvPr/>
            </p:nvSpPr>
            <p:spPr>
              <a:xfrm>
                <a:off x="595746" y="2588964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4" name="Prostokąt 23"/>
              <p:cNvSpPr/>
              <p:nvPr/>
            </p:nvSpPr>
            <p:spPr>
              <a:xfrm>
                <a:off x="719916" y="2708094"/>
                <a:ext cx="3080905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 smtClean="0">
                    <a:solidFill>
                      <a:schemeClr val="bg1"/>
                    </a:solidFill>
                  </a:rPr>
                  <a:t>Reorientacja administracji </a:t>
                </a:r>
                <a:r>
                  <a:rPr lang="pl-PL" sz="2000" dirty="0">
                    <a:solidFill>
                      <a:schemeClr val="bg1"/>
                    </a:solidFill>
                  </a:rPr>
                  <a:t>publicznej na usługi zorientowane wokół potrzeb  </a:t>
                </a:r>
                <a:r>
                  <a:rPr lang="pl-PL" sz="2000" dirty="0" smtClean="0">
                    <a:solidFill>
                      <a:schemeClr val="bg1"/>
                    </a:solidFill>
                  </a:rPr>
                  <a:t>obywatela</a:t>
                </a:r>
                <a:r>
                  <a:rPr lang="pl-PL" sz="2000" dirty="0">
                    <a:solidFill>
                      <a:schemeClr val="bg1"/>
                    </a:solidFill>
                  </a:rPr>
                  <a:t>.</a:t>
                </a:r>
                <a:r>
                  <a:rPr lang="pl-PL" sz="2000" dirty="0" smtClean="0">
                    <a:solidFill>
                      <a:schemeClr val="bg1"/>
                    </a:solidFill>
                  </a:rPr>
                  <a:t>  </a:t>
                </a:r>
                <a:endParaRPr lang="pl-PL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2" name="Prostokąt 21"/>
            <p:cNvSpPr/>
            <p:nvPr/>
          </p:nvSpPr>
          <p:spPr>
            <a:xfrm>
              <a:off x="2525247" y="3822852"/>
              <a:ext cx="1144500" cy="16933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3800" dirty="0">
                  <a:gradFill>
                    <a:gsLst>
                      <a:gs pos="29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74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7728714" y="2233324"/>
            <a:ext cx="3513615" cy="4187830"/>
            <a:chOff x="595746" y="2599981"/>
            <a:chExt cx="3205075" cy="3200159"/>
          </a:xfrm>
        </p:grpSpPr>
        <p:grpSp>
          <p:nvGrpSpPr>
            <p:cNvPr id="26" name="Grupa 25"/>
            <p:cNvGrpSpPr/>
            <p:nvPr/>
          </p:nvGrpSpPr>
          <p:grpSpPr>
            <a:xfrm>
              <a:off x="595746" y="2599981"/>
              <a:ext cx="3205075" cy="2445743"/>
              <a:chOff x="595746" y="2588964"/>
              <a:chExt cx="3205075" cy="2445743"/>
            </a:xfrm>
          </p:grpSpPr>
          <p:sp>
            <p:nvSpPr>
              <p:cNvPr id="28" name="Prostokąt 27"/>
              <p:cNvSpPr/>
              <p:nvPr/>
            </p:nvSpPr>
            <p:spPr>
              <a:xfrm>
                <a:off x="595746" y="2588964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9" name="Prostokąt 28"/>
              <p:cNvSpPr/>
              <p:nvPr/>
            </p:nvSpPr>
            <p:spPr>
              <a:xfrm>
                <a:off x="719915" y="2708094"/>
                <a:ext cx="3080906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Rozwój kompetencji cyfrowych obywateli, pracowników administracji publicznej oraz specjalistów TIK.</a:t>
                </a:r>
              </a:p>
            </p:txBody>
          </p:sp>
        </p:grpSp>
        <p:sp>
          <p:nvSpPr>
            <p:cNvPr id="27" name="Prostokąt 26"/>
            <p:cNvSpPr/>
            <p:nvPr/>
          </p:nvSpPr>
          <p:spPr>
            <a:xfrm>
              <a:off x="1984036" y="3777510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5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69000">
                        <a:schemeClr val="bg1">
                          <a:alpha val="20000"/>
                        </a:schemeClr>
                      </a:gs>
                    </a:gsLst>
                    <a:lin ang="144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44" name="Grupa 43"/>
          <p:cNvGrpSpPr/>
          <p:nvPr/>
        </p:nvGrpSpPr>
        <p:grpSpPr>
          <a:xfrm>
            <a:off x="462013" y="490888"/>
            <a:ext cx="9095873" cy="1001027"/>
            <a:chOff x="495757" y="420062"/>
            <a:chExt cx="8989765" cy="881185"/>
          </a:xfrm>
        </p:grpSpPr>
        <p:sp>
          <p:nvSpPr>
            <p:cNvPr id="45" name="Prostokąt 44"/>
            <p:cNvSpPr/>
            <p:nvPr/>
          </p:nvSpPr>
          <p:spPr>
            <a:xfrm>
              <a:off x="495757" y="420062"/>
              <a:ext cx="894569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3200" b="1" dirty="0" smtClean="0">
                  <a:solidFill>
                    <a:schemeClr val="bg1"/>
                  </a:solidFill>
                </a:rPr>
                <a:t>Kierunki interwencji</a:t>
              </a:r>
              <a:endParaRPr lang="pl-PL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Prostokąt 45"/>
            <p:cNvSpPr/>
            <p:nvPr/>
          </p:nvSpPr>
          <p:spPr>
            <a:xfrm>
              <a:off x="539825" y="962693"/>
              <a:ext cx="89456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600" spc="700" dirty="0" smtClean="0">
                  <a:solidFill>
                    <a:schemeClr val="bg1"/>
                  </a:solidFill>
                </a:rPr>
                <a:t>W JAKĄ STRONĘ KSZTAŁTUJEMY ZMIANĘ?</a:t>
              </a:r>
              <a:endParaRPr lang="pl-PL" sz="1600" spc="7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40240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32060" y="1693278"/>
            <a:ext cx="11205265" cy="39703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Strategia </a:t>
            </a:r>
            <a:r>
              <a:rPr lang="pl-PL" sz="2400" dirty="0">
                <a:solidFill>
                  <a:schemeClr val="bg1"/>
                </a:solidFill>
              </a:rPr>
              <a:t>Cyberbezpieczeństwa RP na lata </a:t>
            </a:r>
            <a:r>
              <a:rPr lang="pl-PL" sz="2400" dirty="0" smtClean="0">
                <a:solidFill>
                  <a:schemeClr val="bg1"/>
                </a:solidFill>
              </a:rPr>
              <a:t>2019-2024;</a:t>
            </a:r>
            <a:endParaRPr lang="pl-PL" sz="2400" dirty="0">
              <a:solidFill>
                <a:schemeClr val="bg1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solidFill>
                  <a:schemeClr val="bg1"/>
                </a:solidFill>
              </a:rPr>
              <a:t>Narodowy Plan </a:t>
            </a:r>
            <a:r>
              <a:rPr lang="pl-PL" sz="2400" dirty="0" smtClean="0">
                <a:solidFill>
                  <a:schemeClr val="bg1"/>
                </a:solidFill>
              </a:rPr>
              <a:t>Szerokopasmowy;</a:t>
            </a:r>
            <a:endParaRPr lang="pl-PL" sz="2400" dirty="0">
              <a:solidFill>
                <a:schemeClr val="bg1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solidFill>
                  <a:schemeClr val="bg1"/>
                </a:solidFill>
              </a:rPr>
              <a:t>Program Otwierania Danych Publicznych na lata </a:t>
            </a:r>
            <a:r>
              <a:rPr lang="pl-PL" sz="2400" dirty="0" smtClean="0">
                <a:solidFill>
                  <a:schemeClr val="bg1"/>
                </a:solidFill>
              </a:rPr>
              <a:t>2021-2027;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solidFill>
                  <a:schemeClr val="bg1"/>
                </a:solidFill>
              </a:rPr>
              <a:t>Polityka dla rozwoju sztucznej inteligencji w Polsce od roku </a:t>
            </a:r>
            <a:r>
              <a:rPr lang="pl-PL" sz="2400" dirty="0" smtClean="0">
                <a:solidFill>
                  <a:schemeClr val="bg1"/>
                </a:solidFill>
              </a:rPr>
              <a:t>2020; 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Program </a:t>
            </a:r>
            <a:r>
              <a:rPr lang="pl-PL" sz="2400" dirty="0">
                <a:solidFill>
                  <a:schemeClr val="bg1"/>
                </a:solidFill>
              </a:rPr>
              <a:t>Rozwoju Kompetencji Cyfrowych </a:t>
            </a:r>
            <a:r>
              <a:rPr lang="pl-PL" sz="2400" dirty="0" smtClean="0">
                <a:solidFill>
                  <a:schemeClr val="bg1"/>
                </a:solidFill>
              </a:rPr>
              <a:t>(w </a:t>
            </a:r>
            <a:r>
              <a:rPr lang="pl-PL" sz="2400" dirty="0">
                <a:solidFill>
                  <a:schemeClr val="bg1"/>
                </a:solidFill>
              </a:rPr>
              <a:t>fazie </a:t>
            </a:r>
            <a:r>
              <a:rPr lang="pl-PL" sz="2400" dirty="0" smtClean="0">
                <a:solidFill>
                  <a:schemeClr val="bg1"/>
                </a:solidFill>
              </a:rPr>
              <a:t>przygotowania);</a:t>
            </a:r>
            <a:endParaRPr lang="pl-PL" sz="2400" dirty="0">
              <a:solidFill>
                <a:schemeClr val="bg1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dirty="0" smtClean="0">
                <a:solidFill>
                  <a:schemeClr val="bg1"/>
                </a:solidFill>
              </a:rPr>
              <a:t>Program </a:t>
            </a:r>
            <a:r>
              <a:rPr lang="pl-PL" sz="2400" dirty="0">
                <a:solidFill>
                  <a:schemeClr val="bg1"/>
                </a:solidFill>
              </a:rPr>
              <a:t>rozwoju e-zdrowia w Polsce na lata </a:t>
            </a:r>
            <a:r>
              <a:rPr lang="pl-PL" sz="2400" dirty="0" smtClean="0">
                <a:solidFill>
                  <a:schemeClr val="bg1"/>
                </a:solidFill>
              </a:rPr>
              <a:t>2022-2027 </a:t>
            </a:r>
            <a:r>
              <a:rPr lang="pl-PL" sz="2400" dirty="0">
                <a:solidFill>
                  <a:schemeClr val="bg1"/>
                </a:solidFill>
              </a:rPr>
              <a:t>(w trakcie prac</a:t>
            </a:r>
            <a:r>
              <a:rPr lang="pl-PL" sz="2400" dirty="0" smtClean="0">
                <a:solidFill>
                  <a:schemeClr val="bg1"/>
                </a:solidFill>
              </a:rPr>
              <a:t>);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solidFill>
                  <a:schemeClr val="bg1"/>
                </a:solidFill>
              </a:rPr>
              <a:t>Polityka cyfryzacji </a:t>
            </a:r>
            <a:r>
              <a:rPr lang="pl-PL" sz="2400" dirty="0" smtClean="0">
                <a:solidFill>
                  <a:schemeClr val="bg1"/>
                </a:solidFill>
              </a:rPr>
              <a:t>obszarów </a:t>
            </a:r>
            <a:r>
              <a:rPr lang="pl-PL" sz="2400" dirty="0">
                <a:solidFill>
                  <a:schemeClr val="bg1"/>
                </a:solidFill>
              </a:rPr>
              <a:t>edukacji (w trakcie </a:t>
            </a:r>
            <a:r>
              <a:rPr lang="pl-PL" sz="2400" dirty="0" smtClean="0">
                <a:solidFill>
                  <a:schemeClr val="bg1"/>
                </a:solidFill>
              </a:rPr>
              <a:t>prac).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sz="40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Kontekst strategiczny 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32060" y="1108376"/>
            <a:ext cx="9411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1600" spc="700" dirty="0" smtClean="0">
                <a:solidFill>
                  <a:prstClr val="white"/>
                </a:solidFill>
              </a:rPr>
              <a:t>JAKIE INNE PROGRAMY WYPEŁNIAJĄ CELE PZIP?</a:t>
            </a:r>
            <a:endParaRPr lang="pl-PL" sz="1600" spc="7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3929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32060" y="1693278"/>
            <a:ext cx="11205265" cy="34163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</a:rPr>
              <a:t>Deklaracja tallińska – </a:t>
            </a:r>
            <a:r>
              <a:rPr lang="pl-PL" sz="2400" dirty="0" smtClean="0">
                <a:solidFill>
                  <a:schemeClr val="bg1"/>
                </a:solidFill>
              </a:rPr>
              <a:t>podpisana </a:t>
            </a:r>
            <a:r>
              <a:rPr lang="pl-PL" sz="2400" dirty="0">
                <a:solidFill>
                  <a:schemeClr val="bg1"/>
                </a:solidFill>
              </a:rPr>
              <a:t>6 października 2017 </a:t>
            </a:r>
            <a:r>
              <a:rPr lang="pl-PL" sz="2400" dirty="0" smtClean="0">
                <a:solidFill>
                  <a:schemeClr val="bg1"/>
                </a:solidFill>
              </a:rPr>
              <a:t>r.;</a:t>
            </a:r>
            <a:endParaRPr lang="pl-PL" sz="2400" b="1" dirty="0" smtClean="0">
              <a:solidFill>
                <a:schemeClr val="bg1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</a:rPr>
              <a:t>Strategia Jednolitego </a:t>
            </a:r>
            <a:r>
              <a:rPr lang="pl-PL" sz="2400" b="1" dirty="0">
                <a:solidFill>
                  <a:schemeClr val="bg1"/>
                </a:solidFill>
              </a:rPr>
              <a:t>Rynku Cyfrowego dla Europy </a:t>
            </a:r>
            <a:r>
              <a:rPr lang="pl-PL" sz="2400" dirty="0" smtClean="0">
                <a:solidFill>
                  <a:schemeClr val="bg1"/>
                </a:solidFill>
              </a:rPr>
              <a:t>(Digital </a:t>
            </a:r>
            <a:r>
              <a:rPr lang="pl-PL" sz="2400" dirty="0">
                <a:solidFill>
                  <a:schemeClr val="bg1"/>
                </a:solidFill>
              </a:rPr>
              <a:t>Single Market </a:t>
            </a:r>
            <a:r>
              <a:rPr lang="pl-PL" sz="2400" dirty="0" err="1">
                <a:solidFill>
                  <a:schemeClr val="bg1"/>
                </a:solidFill>
              </a:rPr>
              <a:t>Strategy</a:t>
            </a:r>
            <a:r>
              <a:rPr lang="pl-PL" sz="2400" dirty="0">
                <a:solidFill>
                  <a:schemeClr val="bg1"/>
                </a:solidFill>
              </a:rPr>
              <a:t> for Europe</a:t>
            </a:r>
            <a:r>
              <a:rPr lang="pl-PL" sz="2400" dirty="0" smtClean="0">
                <a:solidFill>
                  <a:schemeClr val="bg1"/>
                </a:solidFill>
              </a:rPr>
              <a:t>) – opublikowana 6 maja 2015 r.;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</a:rPr>
              <a:t>Plan na rzecz rozwoju e-administracji na lata 2016-2020 </a:t>
            </a:r>
            <a:r>
              <a:rPr lang="pl-PL" sz="2400" dirty="0" smtClean="0">
                <a:solidFill>
                  <a:schemeClr val="bg1"/>
                </a:solidFill>
              </a:rPr>
              <a:t>(</a:t>
            </a:r>
            <a:r>
              <a:rPr lang="pl-PL" sz="2400" dirty="0" err="1">
                <a:solidFill>
                  <a:schemeClr val="bg1"/>
                </a:solidFill>
              </a:rPr>
              <a:t>eGovernment</a:t>
            </a:r>
            <a:r>
              <a:rPr lang="pl-PL" sz="2400" dirty="0">
                <a:solidFill>
                  <a:schemeClr val="bg1"/>
                </a:solidFill>
              </a:rPr>
              <a:t> Action </a:t>
            </a:r>
            <a:r>
              <a:rPr lang="pl-PL" sz="2400" dirty="0" smtClean="0">
                <a:solidFill>
                  <a:schemeClr val="bg1"/>
                </a:solidFill>
              </a:rPr>
              <a:t>Plan);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</a:rPr>
              <a:t>Program </a:t>
            </a:r>
            <a:r>
              <a:rPr lang="pl-PL" sz="2400" b="1" dirty="0">
                <a:solidFill>
                  <a:schemeClr val="bg1"/>
                </a:solidFill>
              </a:rPr>
              <a:t>Operacyjny Polska </a:t>
            </a:r>
            <a:r>
              <a:rPr lang="pl-PL" sz="2400" b="1" dirty="0" smtClean="0">
                <a:solidFill>
                  <a:schemeClr val="bg1"/>
                </a:solidFill>
              </a:rPr>
              <a:t>Cyfrowa na lata 2014-2020. </a:t>
            </a:r>
            <a:endParaRPr lang="pl-PL" sz="2400" b="1" dirty="0">
              <a:solidFill>
                <a:schemeClr val="bg1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pl-PL" sz="2400" b="1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sz="40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Kontekst unijny 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32060" y="1108376"/>
            <a:ext cx="9411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1600" spc="700" dirty="0" smtClean="0">
                <a:solidFill>
                  <a:prstClr val="white"/>
                </a:solidFill>
              </a:rPr>
              <a:t>JAKI JEST STAN OBECNY?</a:t>
            </a:r>
            <a:endParaRPr lang="pl-PL" sz="1600" spc="7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7192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05926" y="1566742"/>
            <a:ext cx="11205265" cy="507831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>
                <a:solidFill>
                  <a:schemeClr val="bg1"/>
                </a:solidFill>
              </a:rPr>
              <a:t>Fundusze Europejskie na Rozwój Cyfrowy (FERC</a:t>
            </a:r>
            <a:r>
              <a:rPr lang="pl-PL" sz="2400" b="1" dirty="0" smtClean="0">
                <a:solidFill>
                  <a:schemeClr val="bg1"/>
                </a:solidFill>
              </a:rPr>
              <a:t>) </a:t>
            </a:r>
            <a:r>
              <a:rPr lang="pl-PL" sz="2400" dirty="0" smtClean="0">
                <a:solidFill>
                  <a:schemeClr val="bg1"/>
                </a:solidFill>
              </a:rPr>
              <a:t>- projekt </a:t>
            </a:r>
            <a:r>
              <a:rPr lang="pl-PL" sz="2400" dirty="0">
                <a:solidFill>
                  <a:schemeClr val="bg1"/>
                </a:solidFill>
              </a:rPr>
              <a:t>przyjęty przez RM </a:t>
            </a:r>
            <a:r>
              <a:rPr lang="pl-PL" sz="2400" dirty="0" smtClean="0">
                <a:solidFill>
                  <a:schemeClr val="bg1"/>
                </a:solidFill>
              </a:rPr>
              <a:t>                5 </a:t>
            </a:r>
            <a:r>
              <a:rPr lang="pl-PL" sz="2400" dirty="0">
                <a:solidFill>
                  <a:schemeClr val="bg1"/>
                </a:solidFill>
              </a:rPr>
              <a:t>stycznia 2022 r</a:t>
            </a:r>
            <a:r>
              <a:rPr lang="pl-PL" sz="2400" dirty="0" smtClean="0">
                <a:solidFill>
                  <a:schemeClr val="bg1"/>
                </a:solidFill>
              </a:rPr>
              <a:t>.; obecnie </a:t>
            </a:r>
            <a:r>
              <a:rPr lang="pl-PL" sz="2400" dirty="0">
                <a:solidFill>
                  <a:schemeClr val="bg1"/>
                </a:solidFill>
              </a:rPr>
              <a:t>w trakcie zmian w wyniku negocjacji z </a:t>
            </a:r>
            <a:r>
              <a:rPr lang="pl-PL" sz="2400" dirty="0" smtClean="0">
                <a:solidFill>
                  <a:schemeClr val="bg1"/>
                </a:solidFill>
              </a:rPr>
              <a:t>KE</a:t>
            </a:r>
            <a:r>
              <a:rPr lang="pl-PL" sz="2400" dirty="0">
                <a:solidFill>
                  <a:schemeClr val="bg1"/>
                </a:solidFill>
              </a:rPr>
              <a:t>.</a:t>
            </a:r>
            <a:endParaRPr lang="pl-PL" sz="2400" dirty="0" smtClean="0">
              <a:solidFill>
                <a:schemeClr val="bg1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</a:rPr>
              <a:t>Krajowy Plan </a:t>
            </a:r>
            <a:r>
              <a:rPr lang="pl-PL" sz="2400" b="1" dirty="0">
                <a:solidFill>
                  <a:schemeClr val="bg1"/>
                </a:solidFill>
              </a:rPr>
              <a:t>Odbudowy i Zwiększania </a:t>
            </a:r>
            <a:r>
              <a:rPr lang="pl-PL" sz="2400" b="1" dirty="0" smtClean="0">
                <a:solidFill>
                  <a:schemeClr val="bg1"/>
                </a:solidFill>
              </a:rPr>
              <a:t>Odporności (KPO):</a:t>
            </a:r>
          </a:p>
          <a:p>
            <a:pPr marL="914400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chemeClr val="bg1"/>
                </a:solidFill>
              </a:rPr>
              <a:t>17 </a:t>
            </a:r>
            <a:r>
              <a:rPr lang="pl-PL" sz="2400" dirty="0">
                <a:solidFill>
                  <a:schemeClr val="bg1"/>
                </a:solidFill>
              </a:rPr>
              <a:t>czerwca </a:t>
            </a:r>
            <a:r>
              <a:rPr lang="pl-PL" sz="2400" dirty="0" smtClean="0">
                <a:solidFill>
                  <a:schemeClr val="bg1"/>
                </a:solidFill>
              </a:rPr>
              <a:t>2022 r.  </a:t>
            </a:r>
            <a:r>
              <a:rPr lang="pl-PL" sz="2400" dirty="0">
                <a:solidFill>
                  <a:schemeClr val="bg1"/>
                </a:solidFill>
              </a:rPr>
              <a:t>KPO zostało zaakceptowane przez Radę UE; </a:t>
            </a:r>
          </a:p>
          <a:p>
            <a:pPr marL="914400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1"/>
                </a:solidFill>
              </a:rPr>
              <a:t>n</a:t>
            </a:r>
            <a:r>
              <a:rPr lang="pl-PL" sz="2400" dirty="0" smtClean="0">
                <a:solidFill>
                  <a:schemeClr val="bg1"/>
                </a:solidFill>
              </a:rPr>
              <a:t>ajwiększa część środków KPO przeznaczona jest na tzw. „</a:t>
            </a:r>
            <a:r>
              <a:rPr lang="pl-PL" sz="2400" dirty="0" err="1" smtClean="0">
                <a:solidFill>
                  <a:schemeClr val="bg1"/>
                </a:solidFill>
              </a:rPr>
              <a:t>twin</a:t>
            </a:r>
            <a:r>
              <a:rPr lang="pl-PL" sz="2400" dirty="0">
                <a:solidFill>
                  <a:schemeClr val="bg1"/>
                </a:solidFill>
              </a:rPr>
              <a:t> </a:t>
            </a:r>
            <a:r>
              <a:rPr lang="pl-PL" sz="2400" dirty="0" err="1">
                <a:solidFill>
                  <a:schemeClr val="bg1"/>
                </a:solidFill>
              </a:rPr>
              <a:t>transition</a:t>
            </a:r>
            <a:r>
              <a:rPr lang="pl-PL" sz="2400" dirty="0" smtClean="0">
                <a:solidFill>
                  <a:schemeClr val="bg1"/>
                </a:solidFill>
              </a:rPr>
              <a:t>” czyli  transformację klimatyczną </a:t>
            </a:r>
            <a:r>
              <a:rPr lang="pl-PL" sz="2400" dirty="0">
                <a:solidFill>
                  <a:schemeClr val="bg1"/>
                </a:solidFill>
              </a:rPr>
              <a:t>(42,7</a:t>
            </a:r>
            <a:r>
              <a:rPr lang="pl-PL" sz="2400" dirty="0" smtClean="0">
                <a:solidFill>
                  <a:schemeClr val="bg1"/>
                </a:solidFill>
              </a:rPr>
              <a:t>%) oraz cyfrową </a:t>
            </a:r>
            <a:r>
              <a:rPr lang="pl-PL" sz="2400" dirty="0">
                <a:solidFill>
                  <a:schemeClr val="bg1"/>
                </a:solidFill>
              </a:rPr>
              <a:t>(20,85</a:t>
            </a:r>
            <a:r>
              <a:rPr lang="pl-PL" sz="2400" dirty="0" smtClean="0">
                <a:solidFill>
                  <a:schemeClr val="bg1"/>
                </a:solidFill>
              </a:rPr>
              <a:t>%).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 smtClean="0">
                <a:solidFill>
                  <a:schemeClr val="bg1"/>
                </a:solidFill>
              </a:rPr>
              <a:t>Cyfrowy kompas na 2030 r.</a:t>
            </a:r>
            <a:r>
              <a:rPr lang="pl-PL" sz="2400" dirty="0" smtClean="0">
                <a:solidFill>
                  <a:schemeClr val="bg1"/>
                </a:solidFill>
              </a:rPr>
              <a:t>: europejska droga w cyfrowej dekadzie:</a:t>
            </a:r>
          </a:p>
          <a:p>
            <a:pPr marL="914400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chemeClr val="bg1"/>
                </a:solidFill>
              </a:rPr>
              <a:t>krajowa cyfrowa mapa drogowa </a:t>
            </a:r>
            <a:r>
              <a:rPr lang="pl-PL" sz="2400" dirty="0">
                <a:solidFill>
                  <a:schemeClr val="bg1"/>
                </a:solidFill>
              </a:rPr>
              <a:t>(</a:t>
            </a:r>
            <a:r>
              <a:rPr lang="pl-PL" sz="2400" dirty="0" err="1">
                <a:solidFill>
                  <a:schemeClr val="bg1"/>
                </a:solidFill>
              </a:rPr>
              <a:t>National</a:t>
            </a:r>
            <a:r>
              <a:rPr lang="pl-PL" sz="2400" dirty="0">
                <a:solidFill>
                  <a:schemeClr val="bg1"/>
                </a:solidFill>
              </a:rPr>
              <a:t> Digital </a:t>
            </a:r>
            <a:r>
              <a:rPr lang="pl-PL" sz="2400" dirty="0" err="1">
                <a:solidFill>
                  <a:schemeClr val="bg1"/>
                </a:solidFill>
              </a:rPr>
              <a:t>Decade</a:t>
            </a:r>
            <a:r>
              <a:rPr lang="pl-PL" sz="2400" dirty="0">
                <a:solidFill>
                  <a:schemeClr val="bg1"/>
                </a:solidFill>
              </a:rPr>
              <a:t> </a:t>
            </a:r>
            <a:r>
              <a:rPr lang="pl-PL" sz="2400" dirty="0" err="1">
                <a:solidFill>
                  <a:schemeClr val="bg1"/>
                </a:solidFill>
              </a:rPr>
              <a:t>strategic</a:t>
            </a:r>
            <a:r>
              <a:rPr lang="pl-PL" sz="2400" dirty="0">
                <a:solidFill>
                  <a:schemeClr val="bg1"/>
                </a:solidFill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</a:rPr>
              <a:t>roadmap</a:t>
            </a:r>
            <a:r>
              <a:rPr lang="pl-PL" sz="2400" dirty="0" smtClean="0">
                <a:solidFill>
                  <a:schemeClr val="bg1"/>
                </a:solidFill>
              </a:rPr>
              <a:t>);</a:t>
            </a:r>
          </a:p>
          <a:p>
            <a:pPr marL="914400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1"/>
                </a:solidFill>
              </a:rPr>
              <a:t>r</a:t>
            </a:r>
            <a:r>
              <a:rPr lang="pl-PL" sz="2400" dirty="0" smtClean="0">
                <a:solidFill>
                  <a:schemeClr val="bg1"/>
                </a:solidFill>
              </a:rPr>
              <a:t>aport o </a:t>
            </a:r>
            <a:r>
              <a:rPr lang="pl-PL" sz="2400" dirty="0">
                <a:solidFill>
                  <a:schemeClr val="bg1"/>
                </a:solidFill>
              </a:rPr>
              <a:t>stanie realizacji cyfrowej </a:t>
            </a:r>
            <a:r>
              <a:rPr lang="pl-PL" sz="2400" dirty="0" smtClean="0">
                <a:solidFill>
                  <a:schemeClr val="bg1"/>
                </a:solidFill>
              </a:rPr>
              <a:t>dekady.</a:t>
            </a:r>
            <a:endParaRPr lang="pl-PL" sz="24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sz="40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Kontekst unijny 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32060" y="1108376"/>
            <a:ext cx="9411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1600" spc="700" dirty="0" smtClean="0">
                <a:solidFill>
                  <a:prstClr val="white"/>
                </a:solidFill>
              </a:rPr>
              <a:t>CO NAS CZEKA W PRZYSZŁOŚCI?</a:t>
            </a:r>
            <a:endParaRPr lang="pl-PL" sz="1600" spc="7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506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99437" y="1693278"/>
            <a:ext cx="11205265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/>
            <a:r>
              <a:rPr lang="pl-PL" sz="2800" dirty="0" smtClean="0">
                <a:solidFill>
                  <a:schemeClr val="bg1"/>
                </a:solidFill>
              </a:rPr>
              <a:t>Plan </a:t>
            </a:r>
            <a:r>
              <a:rPr lang="pl-PL" sz="2800" dirty="0">
                <a:solidFill>
                  <a:schemeClr val="bg1"/>
                </a:solidFill>
              </a:rPr>
              <a:t>zawiera </a:t>
            </a:r>
            <a:r>
              <a:rPr lang="pl-PL" sz="2800" b="1" u="sng" dirty="0">
                <a:solidFill>
                  <a:schemeClr val="bg1"/>
                </a:solidFill>
              </a:rPr>
              <a:t>122 projekty </a:t>
            </a:r>
            <a:r>
              <a:rPr lang="pl-PL" sz="2800" dirty="0">
                <a:solidFill>
                  <a:schemeClr val="bg1"/>
                </a:solidFill>
              </a:rPr>
              <a:t>zgłoszone przez </a:t>
            </a:r>
            <a:r>
              <a:rPr lang="pl-PL" sz="2800" b="1" u="sng" dirty="0" smtClean="0">
                <a:solidFill>
                  <a:schemeClr val="bg1"/>
                </a:solidFill>
              </a:rPr>
              <a:t>47 instytucji</a:t>
            </a:r>
            <a:r>
              <a:rPr lang="pl-PL" sz="2800" b="1" dirty="0" smtClean="0">
                <a:solidFill>
                  <a:schemeClr val="bg1"/>
                </a:solidFill>
              </a:rPr>
              <a:t>*.</a:t>
            </a:r>
            <a:endParaRPr lang="pl-PL" sz="2800" b="1" dirty="0">
              <a:solidFill>
                <a:schemeClr val="bg1"/>
              </a:solidFill>
            </a:endParaRPr>
          </a:p>
          <a:p>
            <a:pPr lvl="0"/>
            <a:endParaRPr lang="pl-PL" sz="2800" b="1" dirty="0">
              <a:solidFill>
                <a:schemeClr val="bg1"/>
              </a:solidFill>
            </a:endParaRP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W realizacji są </a:t>
            </a:r>
            <a:r>
              <a:rPr lang="pl-PL" sz="2800" b="1" u="sng" dirty="0" smtClean="0">
                <a:solidFill>
                  <a:schemeClr val="bg1"/>
                </a:solidFill>
              </a:rPr>
              <a:t>53</a:t>
            </a:r>
            <a:r>
              <a:rPr lang="pl-PL" sz="2800" dirty="0" smtClean="0">
                <a:solidFill>
                  <a:schemeClr val="bg1"/>
                </a:solidFill>
              </a:rPr>
              <a:t> projekty; </a:t>
            </a:r>
            <a:endParaRPr lang="pl-PL" sz="2800" dirty="0">
              <a:solidFill>
                <a:schemeClr val="bg1"/>
              </a:solidFill>
            </a:endParaRP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zakończono </a:t>
            </a:r>
            <a:r>
              <a:rPr lang="pl-PL" sz="2800" b="1" u="sng" dirty="0" smtClean="0">
                <a:solidFill>
                  <a:schemeClr val="bg1"/>
                </a:solidFill>
              </a:rPr>
              <a:t>53</a:t>
            </a:r>
            <a:r>
              <a:rPr lang="pl-PL" sz="2800" b="1" dirty="0" smtClean="0">
                <a:solidFill>
                  <a:schemeClr val="bg1"/>
                </a:solidFill>
              </a:rPr>
              <a:t> </a:t>
            </a:r>
            <a:r>
              <a:rPr lang="pl-PL" sz="2800" dirty="0" smtClean="0">
                <a:solidFill>
                  <a:schemeClr val="bg1"/>
                </a:solidFill>
              </a:rPr>
              <a:t>projekty;</a:t>
            </a: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odstąpiono od realizacji </a:t>
            </a:r>
            <a:r>
              <a:rPr lang="pl-PL" sz="2800" b="1" u="sng" dirty="0" smtClean="0">
                <a:solidFill>
                  <a:schemeClr val="bg1"/>
                </a:solidFill>
              </a:rPr>
              <a:t>8</a:t>
            </a:r>
            <a:r>
              <a:rPr lang="pl-PL" sz="2800" b="1" dirty="0" smtClean="0">
                <a:solidFill>
                  <a:schemeClr val="bg1"/>
                </a:solidFill>
              </a:rPr>
              <a:t> </a:t>
            </a:r>
            <a:r>
              <a:rPr lang="pl-PL" sz="2800" dirty="0" smtClean="0">
                <a:solidFill>
                  <a:schemeClr val="bg1"/>
                </a:solidFill>
              </a:rPr>
              <a:t>projektów;</a:t>
            </a:r>
            <a:endParaRPr lang="pl-PL" sz="2800" dirty="0">
              <a:solidFill>
                <a:schemeClr val="bg1"/>
              </a:solidFill>
            </a:endParaRPr>
          </a:p>
          <a:p>
            <a:pPr lvl="0"/>
            <a:r>
              <a:rPr lang="pl-PL" sz="2800" dirty="0" smtClean="0">
                <a:solidFill>
                  <a:schemeClr val="bg1"/>
                </a:solidFill>
              </a:rPr>
              <a:t>planowanych bądź w przygotowaniu jest </a:t>
            </a:r>
            <a:r>
              <a:rPr lang="pl-PL" sz="2800" b="1" u="sng" dirty="0" smtClean="0">
                <a:solidFill>
                  <a:schemeClr val="bg1"/>
                </a:solidFill>
              </a:rPr>
              <a:t>6</a:t>
            </a:r>
            <a:r>
              <a:rPr lang="pl-PL" sz="2800" dirty="0" smtClean="0">
                <a:solidFill>
                  <a:schemeClr val="bg1"/>
                </a:solidFill>
              </a:rPr>
              <a:t> projektów;</a:t>
            </a:r>
          </a:p>
          <a:p>
            <a:pPr lvl="0"/>
            <a:r>
              <a:rPr lang="pl-PL" sz="2800" b="1" u="sng" dirty="0" smtClean="0">
                <a:solidFill>
                  <a:schemeClr val="bg1"/>
                </a:solidFill>
              </a:rPr>
              <a:t>2</a:t>
            </a:r>
            <a:r>
              <a:rPr lang="pl-PL" sz="2800" dirty="0" smtClean="0">
                <a:solidFill>
                  <a:schemeClr val="bg1"/>
                </a:solidFill>
              </a:rPr>
              <a:t> projekty zostaną dopiero uruchomione**.  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PZIP – statusy działań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286000" y="5286088"/>
            <a:ext cx="9224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1700"/>
            <a:r>
              <a:rPr lang="pl-PL" dirty="0">
                <a:solidFill>
                  <a:schemeClr val="bg1"/>
                </a:solidFill>
              </a:rPr>
              <a:t>*W tym 13 resortów i 34 </a:t>
            </a:r>
            <a:r>
              <a:rPr lang="pl-PL" dirty="0" smtClean="0">
                <a:solidFill>
                  <a:schemeClr val="bg1"/>
                </a:solidFill>
              </a:rPr>
              <a:t>instytucje podległe lub nadzorowane przez ministerstwa. </a:t>
            </a:r>
          </a:p>
          <a:p>
            <a:pPr marL="901700"/>
            <a:r>
              <a:rPr lang="pl-PL" dirty="0" smtClean="0">
                <a:solidFill>
                  <a:schemeClr val="bg1"/>
                </a:solidFill>
              </a:rPr>
              <a:t>**</a:t>
            </a:r>
            <a:r>
              <a:rPr lang="pl-PL" dirty="0">
                <a:solidFill>
                  <a:schemeClr val="bg1"/>
                </a:solidFill>
              </a:rPr>
              <a:t>Są to projekty MZ o charakterze utrzymaniowym.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248930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0" y="-12032"/>
            <a:ext cx="12192000" cy="6858000"/>
            <a:chOff x="0" y="0"/>
            <a:chExt cx="12192000" cy="6858000"/>
          </a:xfrm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</p:spPr>
        </p:pic>
        <p:sp>
          <p:nvSpPr>
            <p:cNvPr id="14" name="Prostokąt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52C6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Prostokąt 1"/>
          <p:cNvSpPr/>
          <p:nvPr/>
        </p:nvSpPr>
        <p:spPr>
          <a:xfrm>
            <a:off x="699437" y="1693278"/>
            <a:ext cx="11205265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endParaRPr lang="pl-PL" sz="2400" b="1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l-PL" sz="2400" dirty="0">
              <a:solidFill>
                <a:schemeClr val="bg1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59" y="285681"/>
            <a:ext cx="1465566" cy="1451285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605926" y="492696"/>
            <a:ext cx="8830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Rozkład projektów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05926" y="1200582"/>
            <a:ext cx="43587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600" spc="700" dirty="0" smtClean="0">
                <a:solidFill>
                  <a:prstClr val="white"/>
                </a:solidFill>
              </a:rPr>
              <a:t>WEDŁUG PARTNERÓW PZIP</a:t>
            </a:r>
            <a:endParaRPr lang="pl-PL" sz="1600" spc="700" dirty="0">
              <a:solidFill>
                <a:prstClr val="white"/>
              </a:solidFill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637814"/>
              </p:ext>
            </p:extLst>
          </p:nvPr>
        </p:nvGraphicFramePr>
        <p:xfrm>
          <a:off x="1918971" y="2186082"/>
          <a:ext cx="3340433" cy="33375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415380"/>
                <a:gridCol w="1925053"/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Podmiot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</a:t>
                      </a:r>
                      <a:r>
                        <a:rPr lang="pl-PL" baseline="0" dirty="0" smtClean="0"/>
                        <a:t> projektów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KPRM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MEiN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MF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MI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MKiŚ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MKiDN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MON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MRIPS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696168"/>
              </p:ext>
            </p:extLst>
          </p:nvPr>
        </p:nvGraphicFramePr>
        <p:xfrm>
          <a:off x="6488228" y="2186082"/>
          <a:ext cx="3204412" cy="29667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317860"/>
                <a:gridCol w="1886552"/>
              </a:tblGrid>
              <a:tr h="370840">
                <a:tc>
                  <a:txBody>
                    <a:bodyPr/>
                    <a:lstStyle/>
                    <a:p>
                      <a:r>
                        <a:rPr lang="pl-PL" b="0" dirty="0" err="1" smtClean="0">
                          <a:solidFill>
                            <a:schemeClr val="bg1"/>
                          </a:solidFill>
                        </a:rPr>
                        <a:t>MRiRW</a:t>
                      </a:r>
                      <a:endParaRPr lang="pl-P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52C6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52C6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err="1" smtClean="0">
                          <a:solidFill>
                            <a:schemeClr val="bg1"/>
                          </a:solidFill>
                        </a:rPr>
                        <a:t>MRiT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MSWiA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MZ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GUS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RARS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SUMA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123</a:t>
                      </a:r>
                      <a:r>
                        <a:rPr lang="pl-PL" baseline="0" dirty="0" smtClean="0">
                          <a:solidFill>
                            <a:schemeClr val="bg1"/>
                          </a:solidFill>
                        </a:rPr>
                        <a:t>*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7676685" y="6323798"/>
            <a:ext cx="539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* Jeden projekt jest wspólny dla KPRM i MSWiA. </a:t>
            </a:r>
            <a:endParaRPr lang="pl-P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5030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</TotalTime>
  <Words>1275</Words>
  <Application>Microsoft Office PowerPoint</Application>
  <PresentationFormat>Panoramiczny</PresentationFormat>
  <Paragraphs>261</Paragraphs>
  <Slides>19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Motyw pakietu Office</vt:lpstr>
      <vt:lpstr>Sprawozdanie roczne z realizacji  Programu Zintegrowanej Informatyzacji Państwa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 z i ę k u j ę   z a   u w a g ę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Sprawozdanie roczne</dc:title>
  <dc:creator>Gruca Kalina</dc:creator>
  <cp:lastModifiedBy>Bis-Płaza Katarzyna</cp:lastModifiedBy>
  <cp:revision>523</cp:revision>
  <dcterms:created xsi:type="dcterms:W3CDTF">2021-09-28T14:56:53Z</dcterms:created>
  <dcterms:modified xsi:type="dcterms:W3CDTF">2022-07-27T12:54:16Z</dcterms:modified>
</cp:coreProperties>
</file>